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handoutMasterIdLst>
    <p:handoutMasterId r:id="rId35"/>
  </p:handoutMasterIdLst>
  <p:sldIdLst>
    <p:sldId id="256" r:id="rId2"/>
    <p:sldId id="268" r:id="rId3"/>
    <p:sldId id="271" r:id="rId4"/>
    <p:sldId id="272" r:id="rId5"/>
    <p:sldId id="267" r:id="rId6"/>
    <p:sldId id="270" r:id="rId7"/>
    <p:sldId id="275" r:id="rId8"/>
    <p:sldId id="258" r:id="rId9"/>
    <p:sldId id="277" r:id="rId10"/>
    <p:sldId id="259" r:id="rId11"/>
    <p:sldId id="276" r:id="rId12"/>
    <p:sldId id="274" r:id="rId13"/>
    <p:sldId id="278" r:id="rId14"/>
    <p:sldId id="279" r:id="rId15"/>
    <p:sldId id="260" r:id="rId16"/>
    <p:sldId id="280" r:id="rId17"/>
    <p:sldId id="263" r:id="rId18"/>
    <p:sldId id="281" r:id="rId19"/>
    <p:sldId id="264" r:id="rId20"/>
    <p:sldId id="282" r:id="rId21"/>
    <p:sldId id="283" r:id="rId22"/>
    <p:sldId id="284" r:id="rId23"/>
    <p:sldId id="285" r:id="rId24"/>
    <p:sldId id="286" r:id="rId25"/>
    <p:sldId id="287" r:id="rId26"/>
    <p:sldId id="288" r:id="rId27"/>
    <p:sldId id="289" r:id="rId28"/>
    <p:sldId id="290" r:id="rId29"/>
    <p:sldId id="291" r:id="rId30"/>
    <p:sldId id="292" r:id="rId31"/>
    <p:sldId id="266" r:id="rId32"/>
    <p:sldId id="269" r:id="rId3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61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0664" autoAdjust="0"/>
  </p:normalViewPr>
  <p:slideViewPr>
    <p:cSldViewPr snapToGrid="0">
      <p:cViewPr varScale="1">
        <p:scale>
          <a:sx n="64" d="100"/>
          <a:sy n="64" d="100"/>
        </p:scale>
        <p:origin x="130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975A04AE-48DA-497D-80A1-80375F06B56B}" type="datetimeFigureOut">
              <a:rPr lang="en-GB" smtClean="0"/>
              <a:t>07/01/2020</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675335B0-2B3E-449F-B9AA-31E029D839F9}" type="slidenum">
              <a:rPr lang="en-GB" smtClean="0"/>
              <a:t>‹#›</a:t>
            </a:fld>
            <a:endParaRPr lang="en-GB"/>
          </a:p>
        </p:txBody>
      </p:sp>
    </p:spTree>
    <p:extLst>
      <p:ext uri="{BB962C8B-B14F-4D97-AF65-F5344CB8AC3E}">
        <p14:creationId xmlns:p14="http://schemas.microsoft.com/office/powerpoint/2010/main" val="36547360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D965594-0C55-411D-970A-CDD628624D0C}" type="datetimeFigureOut">
              <a:rPr lang="en-GB" smtClean="0"/>
              <a:t>07/01/2020</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AB4743C-8A2E-4C54-BF48-3728378717D1}" type="slidenum">
              <a:rPr lang="en-GB" smtClean="0"/>
              <a:t>‹#›</a:t>
            </a:fld>
            <a:endParaRPr lang="en-GB"/>
          </a:p>
        </p:txBody>
      </p:sp>
    </p:spTree>
    <p:extLst>
      <p:ext uri="{BB962C8B-B14F-4D97-AF65-F5344CB8AC3E}">
        <p14:creationId xmlns:p14="http://schemas.microsoft.com/office/powerpoint/2010/main" val="630124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algn="l"/>
            <a:r>
              <a:rPr lang="en-GB" b="0" dirty="0" smtClean="0"/>
              <a:t>This presentation can be used to</a:t>
            </a:r>
            <a:r>
              <a:rPr lang="en-GB" b="0" baseline="0" dirty="0" smtClean="0"/>
              <a:t> present the principal recommendations from the report Delay in Transit. This looked at the care provided to</a:t>
            </a:r>
            <a:endParaRPr lang="en-US" sz="1200" b="0" i="0" u="none" strike="noStrike" baseline="0" dirty="0" smtClean="0">
              <a:solidFill>
                <a:srgbClr val="4D4D4D"/>
              </a:solidFill>
              <a:latin typeface="Humanist777BT-BoldB"/>
            </a:endParaRPr>
          </a:p>
          <a:p>
            <a:pPr algn="l"/>
            <a:r>
              <a:rPr lang="en-US" sz="1200" b="0" i="0" u="none" strike="noStrike" baseline="0" dirty="0" smtClean="0">
                <a:solidFill>
                  <a:srgbClr val="4D4D4D"/>
                </a:solidFill>
                <a:latin typeface="Humanist777BT-BoldB"/>
              </a:rPr>
              <a:t>patients aged over 16 years with a diagnosis</a:t>
            </a:r>
            <a:r>
              <a:rPr lang="en-GB" sz="1200" b="0" i="0" u="none" strike="noStrike" baseline="0" dirty="0" smtClean="0">
                <a:solidFill>
                  <a:srgbClr val="4D4D4D"/>
                </a:solidFill>
                <a:latin typeface="Humanist777BT-BoldB"/>
              </a:rPr>
              <a:t>of acute bowel obstruction</a:t>
            </a:r>
            <a:r>
              <a:rPr lang="en-GB" b="0" baseline="0" dirty="0" smtClean="0"/>
              <a:t>. The study covered the whole of the UK including off-shore islands.</a:t>
            </a:r>
          </a:p>
          <a:p>
            <a:endParaRPr lang="en-GB" b="0" baseline="0" dirty="0" smtClean="0"/>
          </a:p>
          <a:p>
            <a:r>
              <a:rPr lang="en-GB" baseline="0" dirty="0" smtClean="0"/>
              <a:t>It will only cover the principal recommendations and the full set of recommendations can be found in the report.  </a:t>
            </a:r>
          </a:p>
          <a:p>
            <a:endParaRPr lang="en-GB" baseline="0" dirty="0" smtClean="0"/>
          </a:p>
          <a:p>
            <a:r>
              <a:rPr lang="en-GB" baseline="0" dirty="0" smtClean="0"/>
              <a:t>More information can be found at www.ncepod.org.uk.</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a:t>
            </a:fld>
            <a:endParaRPr lang="en-GB"/>
          </a:p>
        </p:txBody>
      </p:sp>
    </p:spTree>
    <p:extLst>
      <p:ext uri="{BB962C8B-B14F-4D97-AF65-F5344CB8AC3E}">
        <p14:creationId xmlns:p14="http://schemas.microsoft.com/office/powerpoint/2010/main" val="39719044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en-US" sz="1200" b="0" i="1" u="none" strike="noStrike" kern="1200" baseline="0" dirty="0" smtClean="0">
                <a:solidFill>
                  <a:schemeClr val="tx1"/>
                </a:solidFill>
                <a:latin typeface="+mn-lt"/>
                <a:ea typeface="+mn-ea"/>
                <a:cs typeface="+mn-cs"/>
              </a:rPr>
              <a:t>*As recommended by the RCP London and NHS England </a:t>
            </a:r>
          </a:p>
          <a:p>
            <a:r>
              <a:rPr lang="en-US" sz="1200" b="0" i="1" u="none" strike="noStrike" kern="1200" baseline="0" dirty="0" smtClean="0">
                <a:solidFill>
                  <a:schemeClr val="tx1"/>
                </a:solidFill>
                <a:latin typeface="+mn-lt"/>
                <a:ea typeface="+mn-ea"/>
                <a:cs typeface="+mn-cs"/>
              </a:rPr>
              <a:t>(‘High risk’ is defined as where the risk of mortality is greater than 10%, or where a patient is unstable and not responding to treatment as expected)</a:t>
            </a:r>
          </a:p>
          <a:p>
            <a:r>
              <a:rPr lang="en-US" dirty="0" smtClean="0"/>
              <a:t>This recommendation is aimed</a:t>
            </a:r>
            <a:r>
              <a:rPr lang="en-US" baseline="0" dirty="0" smtClean="0"/>
              <a:t> at  </a:t>
            </a:r>
            <a:r>
              <a:rPr lang="en-GB" sz="1200" b="0" i="1" u="none" strike="noStrike" kern="1200" baseline="0" dirty="0" smtClean="0">
                <a:solidFill>
                  <a:schemeClr val="tx1"/>
                </a:solidFill>
                <a:latin typeface="+mn-lt"/>
                <a:ea typeface="+mn-ea"/>
                <a:cs typeface="+mn-cs"/>
              </a:rPr>
              <a:t>Consultant Surgeons</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10</a:t>
            </a:fld>
            <a:endParaRPr lang="en-GB"/>
          </a:p>
        </p:txBody>
      </p:sp>
    </p:spTree>
    <p:extLst>
      <p:ext uri="{BB962C8B-B14F-4D97-AF65-F5344CB8AC3E}">
        <p14:creationId xmlns:p14="http://schemas.microsoft.com/office/powerpoint/2010/main" val="3866583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11</a:t>
            </a:fld>
            <a:endParaRPr lang="en-GB"/>
          </a:p>
        </p:txBody>
      </p:sp>
    </p:spTree>
    <p:extLst>
      <p:ext uri="{BB962C8B-B14F-4D97-AF65-F5344CB8AC3E}">
        <p14:creationId xmlns:p14="http://schemas.microsoft.com/office/powerpoint/2010/main" val="32659594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smtClean="0"/>
              <a:t>This</a:t>
            </a:r>
            <a:r>
              <a:rPr lang="en-US" b="1" baseline="0" dirty="0" smtClean="0"/>
              <a:t> recommendation is aimed at </a:t>
            </a:r>
            <a:r>
              <a:rPr lang="en-GB" sz="1200" b="0" i="1" u="none" strike="noStrike" kern="1200" baseline="0" dirty="0" smtClean="0">
                <a:solidFill>
                  <a:schemeClr val="tx1"/>
                </a:solidFill>
                <a:latin typeface="+mn-lt"/>
                <a:ea typeface="+mn-ea"/>
                <a:cs typeface="+mn-cs"/>
              </a:rPr>
              <a:t>(Clinicians, Clinical Directors)</a:t>
            </a:r>
            <a:endParaRPr lang="en-US"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12</a:t>
            </a:fld>
            <a:endParaRPr lang="en-GB"/>
          </a:p>
        </p:txBody>
      </p:sp>
    </p:spTree>
    <p:extLst>
      <p:ext uri="{BB962C8B-B14F-4D97-AF65-F5344CB8AC3E}">
        <p14:creationId xmlns:p14="http://schemas.microsoft.com/office/powerpoint/2010/main" val="25332171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smtClean="0"/>
              <a:t>This</a:t>
            </a:r>
            <a:r>
              <a:rPr lang="en-US" b="1" baseline="0" dirty="0" smtClean="0"/>
              <a:t> recommendation is aimed at </a:t>
            </a:r>
            <a:r>
              <a:rPr lang="en-GB" sz="1200" b="0" i="1" u="none" strike="noStrike" kern="1200" baseline="0" dirty="0" smtClean="0">
                <a:solidFill>
                  <a:schemeClr val="tx1"/>
                </a:solidFill>
                <a:latin typeface="+mn-lt"/>
                <a:ea typeface="+mn-ea"/>
                <a:cs typeface="+mn-cs"/>
              </a:rPr>
              <a:t>(Clinicians, Clinical Directors)</a:t>
            </a:r>
            <a:endParaRPr lang="en-US"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13</a:t>
            </a:fld>
            <a:endParaRPr lang="en-GB"/>
          </a:p>
        </p:txBody>
      </p:sp>
    </p:spTree>
    <p:extLst>
      <p:ext uri="{BB962C8B-B14F-4D97-AF65-F5344CB8AC3E}">
        <p14:creationId xmlns:p14="http://schemas.microsoft.com/office/powerpoint/2010/main" val="3810360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smtClean="0"/>
              <a:t>This</a:t>
            </a:r>
            <a:r>
              <a:rPr lang="en-US" b="1" baseline="0" dirty="0" smtClean="0"/>
              <a:t> recommendation is aimed at </a:t>
            </a:r>
            <a:r>
              <a:rPr lang="en-GB" sz="1200" b="0" i="1" u="none" strike="noStrike" kern="1200" baseline="0" dirty="0" smtClean="0">
                <a:solidFill>
                  <a:schemeClr val="tx1"/>
                </a:solidFill>
                <a:latin typeface="+mn-lt"/>
                <a:ea typeface="+mn-ea"/>
                <a:cs typeface="+mn-cs"/>
              </a:rPr>
              <a:t>(Clinicians, Clinical Directors)</a:t>
            </a:r>
            <a:endParaRPr lang="en-US"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14</a:t>
            </a:fld>
            <a:endParaRPr lang="en-GB"/>
          </a:p>
        </p:txBody>
      </p:sp>
    </p:spTree>
    <p:extLst>
      <p:ext uri="{BB962C8B-B14F-4D97-AF65-F5344CB8AC3E}">
        <p14:creationId xmlns:p14="http://schemas.microsoft.com/office/powerpoint/2010/main" val="22448104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smtClean="0"/>
              <a:t>This recommendation is aimed at </a:t>
            </a:r>
            <a:r>
              <a:rPr lang="en-GB" sz="1200" b="0" i="1" u="none" strike="noStrike" kern="1200" baseline="0" dirty="0" smtClean="0">
                <a:solidFill>
                  <a:schemeClr val="tx1"/>
                </a:solidFill>
                <a:latin typeface="+mn-lt"/>
                <a:ea typeface="+mn-ea"/>
                <a:cs typeface="+mn-cs"/>
              </a:rPr>
              <a:t>(all Clinicians, Acute Pain Teams)</a:t>
            </a: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15</a:t>
            </a:fld>
            <a:endParaRPr lang="en-GB"/>
          </a:p>
        </p:txBody>
      </p:sp>
    </p:spTree>
    <p:extLst>
      <p:ext uri="{BB962C8B-B14F-4D97-AF65-F5344CB8AC3E}">
        <p14:creationId xmlns:p14="http://schemas.microsoft.com/office/powerpoint/2010/main" val="24852241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smtClean="0"/>
              <a:t>This recommendation is aimed at </a:t>
            </a:r>
            <a:r>
              <a:rPr lang="en-GB" sz="1200" b="0" i="1" u="none" strike="noStrike" kern="1200" baseline="0" dirty="0" smtClean="0">
                <a:solidFill>
                  <a:schemeClr val="tx1"/>
                </a:solidFill>
                <a:latin typeface="+mn-lt"/>
                <a:ea typeface="+mn-ea"/>
                <a:cs typeface="+mn-cs"/>
              </a:rPr>
              <a:t>(all Clinicians, Acute Pain Teams)</a:t>
            </a: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16</a:t>
            </a:fld>
            <a:endParaRPr lang="en-GB"/>
          </a:p>
        </p:txBody>
      </p:sp>
    </p:spTree>
    <p:extLst>
      <p:ext uri="{BB962C8B-B14F-4D97-AF65-F5344CB8AC3E}">
        <p14:creationId xmlns:p14="http://schemas.microsoft.com/office/powerpoint/2010/main" val="22675499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baseline="0" dirty="0" smtClean="0"/>
              <a:t>This recommendations is aimed at all clinicians treating patients with ABO.</a:t>
            </a:r>
          </a:p>
        </p:txBody>
      </p:sp>
      <p:sp>
        <p:nvSpPr>
          <p:cNvPr id="4" name="Slide Number Placeholder 3"/>
          <p:cNvSpPr>
            <a:spLocks noGrp="1"/>
          </p:cNvSpPr>
          <p:nvPr>
            <p:ph type="sldNum" sz="quarter" idx="10"/>
          </p:nvPr>
        </p:nvSpPr>
        <p:spPr/>
        <p:txBody>
          <a:bodyPr/>
          <a:lstStyle/>
          <a:p>
            <a:fld id="{3AB4743C-8A2E-4C54-BF48-3728378717D1}" type="slidenum">
              <a:rPr lang="en-GB" smtClean="0"/>
              <a:t>17</a:t>
            </a:fld>
            <a:endParaRPr lang="en-GB"/>
          </a:p>
        </p:txBody>
      </p:sp>
    </p:spTree>
    <p:extLst>
      <p:ext uri="{BB962C8B-B14F-4D97-AF65-F5344CB8AC3E}">
        <p14:creationId xmlns:p14="http://schemas.microsoft.com/office/powerpoint/2010/main" val="16131390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baseline="0" dirty="0" smtClean="0"/>
              <a:t>This recommendations is aimed at all clinicians treating </a:t>
            </a:r>
            <a:r>
              <a:rPr lang="en-US" b="0" baseline="0" smtClean="0"/>
              <a:t>patients with ABO.</a:t>
            </a:r>
            <a:endParaRPr lang="en-US" b="0" baseline="0"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18</a:t>
            </a:fld>
            <a:endParaRPr lang="en-GB"/>
          </a:p>
        </p:txBody>
      </p:sp>
    </p:spTree>
    <p:extLst>
      <p:ext uri="{BB962C8B-B14F-4D97-AF65-F5344CB8AC3E}">
        <p14:creationId xmlns:p14="http://schemas.microsoft.com/office/powerpoint/2010/main" val="20997335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i="1"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1" u="none" strike="noStrike" kern="1200" baseline="0" dirty="0" smtClean="0">
                <a:solidFill>
                  <a:schemeClr val="tx1"/>
                </a:solidFill>
                <a:latin typeface="+mn-lt"/>
                <a:ea typeface="+mn-ea"/>
                <a:cs typeface="+mn-cs"/>
              </a:rPr>
              <a:t>This recommendation is aimed at all Clinicians, Dietitians, Nutrition Teams</a:t>
            </a: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19</a:t>
            </a:fld>
            <a:endParaRPr lang="en-GB"/>
          </a:p>
        </p:txBody>
      </p:sp>
    </p:spTree>
    <p:extLst>
      <p:ext uri="{BB962C8B-B14F-4D97-AF65-F5344CB8AC3E}">
        <p14:creationId xmlns:p14="http://schemas.microsoft.com/office/powerpoint/2010/main" val="2247607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en-US" sz="1200" b="0" i="0" u="none" strike="noStrike" kern="1200" baseline="0" dirty="0" smtClean="0">
                <a:solidFill>
                  <a:schemeClr val="tx1"/>
                </a:solidFill>
                <a:latin typeface="+mn-lt"/>
                <a:ea typeface="+mn-ea"/>
                <a:cs typeface="+mn-cs"/>
              </a:rPr>
              <a:t>The study described in this report aimed The aims of the study were to look at remediable factors in the process of care of patients over the age of 16 years</a:t>
            </a:r>
          </a:p>
          <a:p>
            <a:r>
              <a:rPr lang="en-US" sz="1200" b="0" i="0" u="none" strike="noStrike" kern="1200" baseline="0" dirty="0" smtClean="0">
                <a:solidFill>
                  <a:schemeClr val="tx1"/>
                </a:solidFill>
                <a:latin typeface="+mn-lt"/>
                <a:ea typeface="+mn-ea"/>
                <a:cs typeface="+mn-cs"/>
              </a:rPr>
              <a:t>who were admitted to hospital and had a diagnosis of acute </a:t>
            </a:r>
            <a:r>
              <a:rPr lang="en-GB" sz="1200" b="0" i="0" u="none" strike="noStrike" kern="1200" baseline="0" dirty="0" smtClean="0">
                <a:solidFill>
                  <a:schemeClr val="tx1"/>
                </a:solidFill>
                <a:latin typeface="+mn-lt"/>
                <a:ea typeface="+mn-ea"/>
                <a:cs typeface="+mn-cs"/>
              </a:rPr>
              <a:t>bowel obstruction.</a:t>
            </a:r>
          </a:p>
          <a:p>
            <a:endParaRPr lang="en-GB" baseline="0" dirty="0" smtClean="0"/>
          </a:p>
          <a:p>
            <a:r>
              <a:rPr lang="en-GB" baseline="0" dirty="0" smtClean="0"/>
              <a:t>Case notes were reviewed by a multidisciplinary group of clinicians </a:t>
            </a:r>
            <a:r>
              <a:rPr lang="en-US" sz="1200" b="0" i="0" u="none" strike="noStrike" kern="1200" baseline="0" dirty="0" smtClean="0">
                <a:solidFill>
                  <a:schemeClr val="tx1"/>
                </a:solidFill>
                <a:latin typeface="+mn-lt"/>
                <a:ea typeface="+mn-ea"/>
                <a:cs typeface="+mn-cs"/>
              </a:rPr>
              <a:t>comprising consultants, trainees and clinical nurse specialists from: </a:t>
            </a:r>
            <a:r>
              <a:rPr lang="en-GB" sz="1200" b="0" i="0" u="none" strike="noStrike" kern="1200" baseline="0" dirty="0" smtClean="0">
                <a:solidFill>
                  <a:schemeClr val="tx1"/>
                </a:solidFill>
                <a:latin typeface="+mn-lt"/>
                <a:ea typeface="+mn-ea"/>
                <a:cs typeface="+mn-cs"/>
              </a:rPr>
              <a:t>Acute Medicine , emergency medicine, intensive care, General surgery, colorectal surgery and  Nursing and dieticians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The named admitting consultant completed a questionnaire about the pathway of care for each patient </a:t>
            </a:r>
          </a:p>
          <a:p>
            <a:r>
              <a:rPr lang="en-US" sz="1200" b="0" i="0" u="none" strike="noStrike" kern="1200" baseline="0" dirty="0" smtClean="0">
                <a:solidFill>
                  <a:schemeClr val="tx1"/>
                </a:solidFill>
                <a:latin typeface="+mn-lt"/>
                <a:ea typeface="+mn-ea"/>
                <a:cs typeface="+mn-cs"/>
              </a:rPr>
              <a:t>And an organizational questionnaire was completed by each hospital that participated in the study </a:t>
            </a:r>
          </a:p>
        </p:txBody>
      </p:sp>
      <p:sp>
        <p:nvSpPr>
          <p:cNvPr id="4" name="Slide Number Placeholder 3"/>
          <p:cNvSpPr>
            <a:spLocks noGrp="1"/>
          </p:cNvSpPr>
          <p:nvPr>
            <p:ph type="sldNum" sz="quarter" idx="10"/>
          </p:nvPr>
        </p:nvSpPr>
        <p:spPr/>
        <p:txBody>
          <a:bodyPr/>
          <a:lstStyle/>
          <a:p>
            <a:fld id="{3AB4743C-8A2E-4C54-BF48-3728378717D1}" type="slidenum">
              <a:rPr lang="en-GB" smtClean="0"/>
              <a:t>2</a:t>
            </a:fld>
            <a:endParaRPr lang="en-GB"/>
          </a:p>
        </p:txBody>
      </p:sp>
    </p:spTree>
    <p:extLst>
      <p:ext uri="{BB962C8B-B14F-4D97-AF65-F5344CB8AC3E}">
        <p14:creationId xmlns:p14="http://schemas.microsoft.com/office/powerpoint/2010/main" val="26090204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i="1"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1" u="none" strike="noStrike" kern="1200" baseline="0" dirty="0" smtClean="0">
                <a:solidFill>
                  <a:schemeClr val="tx1"/>
                </a:solidFill>
                <a:latin typeface="+mn-lt"/>
                <a:ea typeface="+mn-ea"/>
                <a:cs typeface="+mn-cs"/>
              </a:rPr>
              <a:t>This recommendation is aimed at all Clinicians, Dietitians, Nutrition Teams</a:t>
            </a: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20</a:t>
            </a:fld>
            <a:endParaRPr lang="en-GB"/>
          </a:p>
        </p:txBody>
      </p:sp>
    </p:spTree>
    <p:extLst>
      <p:ext uri="{BB962C8B-B14F-4D97-AF65-F5344CB8AC3E}">
        <p14:creationId xmlns:p14="http://schemas.microsoft.com/office/powerpoint/2010/main" val="27649520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i="1"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1" u="none" strike="noStrike" kern="1200" baseline="0" dirty="0" smtClean="0">
                <a:solidFill>
                  <a:schemeClr val="tx1"/>
                </a:solidFill>
                <a:latin typeface="+mn-lt"/>
                <a:ea typeface="+mn-ea"/>
                <a:cs typeface="+mn-cs"/>
              </a:rPr>
              <a:t>This recommendation is aimed at all </a:t>
            </a:r>
            <a:r>
              <a:rPr lang="en-US" sz="1200" b="0" i="1" u="none" strike="noStrike" kern="1200" baseline="0" dirty="0" smtClean="0">
                <a:solidFill>
                  <a:schemeClr val="tx1"/>
                </a:solidFill>
                <a:latin typeface="+mn-lt"/>
                <a:ea typeface="+mn-ea"/>
                <a:cs typeface="+mn-cs"/>
              </a:rPr>
              <a:t>Clinicians including Care of the Elderly)</a:t>
            </a: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21</a:t>
            </a:fld>
            <a:endParaRPr lang="en-GB"/>
          </a:p>
        </p:txBody>
      </p:sp>
    </p:spTree>
    <p:extLst>
      <p:ext uri="{BB962C8B-B14F-4D97-AF65-F5344CB8AC3E}">
        <p14:creationId xmlns:p14="http://schemas.microsoft.com/office/powerpoint/2010/main" val="13064989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i="1"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1" u="none" strike="noStrike" kern="1200" baseline="0" dirty="0" smtClean="0">
                <a:solidFill>
                  <a:schemeClr val="tx1"/>
                </a:solidFill>
                <a:latin typeface="+mn-lt"/>
                <a:ea typeface="+mn-ea"/>
                <a:cs typeface="+mn-cs"/>
              </a:rPr>
              <a:t>This recommendation is aimed at </a:t>
            </a:r>
            <a:r>
              <a:rPr lang="en-GB" sz="1200" b="0" i="1" u="none" strike="noStrike" kern="1200" baseline="0" smtClean="0">
                <a:solidFill>
                  <a:schemeClr val="tx1"/>
                </a:solidFill>
                <a:latin typeface="+mn-lt"/>
                <a:ea typeface="+mn-ea"/>
                <a:cs typeface="+mn-cs"/>
              </a:rPr>
              <a:t>all </a:t>
            </a:r>
            <a:r>
              <a:rPr lang="en-US" sz="1200" b="0" i="1" u="none" strike="noStrike" kern="1200" baseline="0" smtClean="0">
                <a:solidFill>
                  <a:schemeClr val="tx1"/>
                </a:solidFill>
                <a:latin typeface="+mn-lt"/>
                <a:ea typeface="+mn-ea"/>
                <a:cs typeface="+mn-cs"/>
              </a:rPr>
              <a:t>Clinicians </a:t>
            </a:r>
            <a:r>
              <a:rPr lang="en-US" sz="1200" b="0" i="1" u="none" strike="noStrike" kern="1200" baseline="0" dirty="0" smtClean="0">
                <a:solidFill>
                  <a:schemeClr val="tx1"/>
                </a:solidFill>
                <a:latin typeface="+mn-lt"/>
                <a:ea typeface="+mn-ea"/>
                <a:cs typeface="+mn-cs"/>
              </a:rPr>
              <a:t>including Care of the Elderly)</a:t>
            </a: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22</a:t>
            </a:fld>
            <a:endParaRPr lang="en-GB"/>
          </a:p>
        </p:txBody>
      </p:sp>
    </p:spTree>
    <p:extLst>
      <p:ext uri="{BB962C8B-B14F-4D97-AF65-F5344CB8AC3E}">
        <p14:creationId xmlns:p14="http://schemas.microsoft.com/office/powerpoint/2010/main" val="31347792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i="1"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1" u="none" strike="noStrike" kern="1200" baseline="0" dirty="0" smtClean="0">
                <a:solidFill>
                  <a:schemeClr val="tx1"/>
                </a:solidFill>
                <a:latin typeface="+mn-lt"/>
                <a:ea typeface="+mn-ea"/>
                <a:cs typeface="+mn-cs"/>
              </a:rPr>
              <a:t>This recommendation is aimed at </a:t>
            </a:r>
            <a:r>
              <a:rPr lang="en-GB" i="1" dirty="0" smtClean="0"/>
              <a:t>(Medical Directors, Clinical directors, QI leads</a:t>
            </a: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23</a:t>
            </a:fld>
            <a:endParaRPr lang="en-GB"/>
          </a:p>
        </p:txBody>
      </p:sp>
    </p:spTree>
    <p:extLst>
      <p:ext uri="{BB962C8B-B14F-4D97-AF65-F5344CB8AC3E}">
        <p14:creationId xmlns:p14="http://schemas.microsoft.com/office/powerpoint/2010/main" val="31470750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i="1"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1" u="none" strike="noStrike" kern="1200" baseline="0" dirty="0" smtClean="0">
                <a:solidFill>
                  <a:schemeClr val="tx1"/>
                </a:solidFill>
                <a:latin typeface="+mn-lt"/>
                <a:ea typeface="+mn-ea"/>
                <a:cs typeface="+mn-cs"/>
              </a:rPr>
              <a:t>This recommendation is aimed at </a:t>
            </a:r>
            <a:r>
              <a:rPr lang="en-GB" i="1" dirty="0" smtClean="0"/>
              <a:t>(Medical Directors, </a:t>
            </a:r>
            <a:r>
              <a:rPr lang="en-GB" i="1" smtClean="0"/>
              <a:t>Clinical directors, QI leads</a:t>
            </a:r>
            <a:endParaRPr lang="en-GB"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24</a:t>
            </a:fld>
            <a:endParaRPr lang="en-GB"/>
          </a:p>
        </p:txBody>
      </p:sp>
    </p:spTree>
    <p:extLst>
      <p:ext uri="{BB962C8B-B14F-4D97-AF65-F5344CB8AC3E}">
        <p14:creationId xmlns:p14="http://schemas.microsoft.com/office/powerpoint/2010/main" val="23209886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i="1" dirty="0" smtClean="0"/>
          </a:p>
          <a:p>
            <a:r>
              <a:rPr lang="en-GB" sz="1200" b="0" i="1" u="none" strike="noStrike" kern="1200" baseline="0" dirty="0" smtClean="0">
                <a:solidFill>
                  <a:schemeClr val="tx1"/>
                </a:solidFill>
                <a:latin typeface="+mn-lt"/>
                <a:ea typeface="+mn-ea"/>
                <a:cs typeface="+mn-cs"/>
              </a:rPr>
              <a:t>This recommendation is aimed at (Medical Directors, Division Leads,</a:t>
            </a:r>
          </a:p>
          <a:p>
            <a:r>
              <a:rPr lang="en-GB" sz="1200" b="0" i="1" u="none" strike="noStrike" kern="1200" baseline="0" dirty="0" smtClean="0">
                <a:solidFill>
                  <a:schemeClr val="tx1"/>
                </a:solidFill>
                <a:latin typeface="+mn-lt"/>
                <a:ea typeface="+mn-ea"/>
                <a:cs typeface="+mn-cs"/>
              </a:rPr>
              <a:t>Commissioners, Clinical Networks)</a:t>
            </a: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25</a:t>
            </a:fld>
            <a:endParaRPr lang="en-GB"/>
          </a:p>
        </p:txBody>
      </p:sp>
    </p:spTree>
    <p:extLst>
      <p:ext uri="{BB962C8B-B14F-4D97-AF65-F5344CB8AC3E}">
        <p14:creationId xmlns:p14="http://schemas.microsoft.com/office/powerpoint/2010/main" val="25083916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i="1" dirty="0" smtClean="0"/>
          </a:p>
          <a:p>
            <a:r>
              <a:rPr lang="en-GB" sz="1200" b="0" i="1" u="none" strike="noStrike" kern="1200" baseline="0" dirty="0" smtClean="0">
                <a:solidFill>
                  <a:schemeClr val="tx1"/>
                </a:solidFill>
                <a:latin typeface="+mn-lt"/>
                <a:ea typeface="+mn-ea"/>
                <a:cs typeface="+mn-cs"/>
              </a:rPr>
              <a:t>This recommendation is aimed </a:t>
            </a:r>
            <a:r>
              <a:rPr lang="en-GB" sz="1200" b="0" i="1" u="none" strike="noStrike" kern="1200" baseline="0" smtClean="0">
                <a:solidFill>
                  <a:schemeClr val="tx1"/>
                </a:solidFill>
                <a:latin typeface="+mn-lt"/>
                <a:ea typeface="+mn-ea"/>
                <a:cs typeface="+mn-cs"/>
              </a:rPr>
              <a:t>at (</a:t>
            </a:r>
            <a:r>
              <a:rPr lang="en-GB" sz="1200" b="0" i="1" u="none" strike="noStrike" kern="1200" baseline="0" dirty="0" smtClean="0">
                <a:solidFill>
                  <a:schemeClr val="tx1"/>
                </a:solidFill>
                <a:latin typeface="+mn-lt"/>
                <a:ea typeface="+mn-ea"/>
                <a:cs typeface="+mn-cs"/>
              </a:rPr>
              <a:t>Medical Directors, Division Leads,</a:t>
            </a:r>
          </a:p>
          <a:p>
            <a:r>
              <a:rPr lang="en-GB" sz="1200" b="0" i="1" u="none" strike="noStrike" kern="1200" baseline="0" dirty="0" smtClean="0">
                <a:solidFill>
                  <a:schemeClr val="tx1"/>
                </a:solidFill>
                <a:latin typeface="+mn-lt"/>
                <a:ea typeface="+mn-ea"/>
                <a:cs typeface="+mn-cs"/>
              </a:rPr>
              <a:t>Commissioners, Clinical Networks)</a:t>
            </a: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26</a:t>
            </a:fld>
            <a:endParaRPr lang="en-GB"/>
          </a:p>
        </p:txBody>
      </p:sp>
    </p:spTree>
    <p:extLst>
      <p:ext uri="{BB962C8B-B14F-4D97-AF65-F5344CB8AC3E}">
        <p14:creationId xmlns:p14="http://schemas.microsoft.com/office/powerpoint/2010/main" val="38718948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i="1" dirty="0" smtClean="0"/>
          </a:p>
          <a:p>
            <a:r>
              <a:rPr lang="en-GB" sz="1200" b="0" i="1" u="none" strike="noStrike" kern="1200" baseline="0" dirty="0" smtClean="0">
                <a:solidFill>
                  <a:schemeClr val="tx1"/>
                </a:solidFill>
                <a:latin typeface="+mn-lt"/>
                <a:ea typeface="+mn-ea"/>
                <a:cs typeface="+mn-cs"/>
              </a:rPr>
              <a:t>This recommendation is aimed at all Surgeons)</a:t>
            </a: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27</a:t>
            </a:fld>
            <a:endParaRPr lang="en-GB"/>
          </a:p>
        </p:txBody>
      </p:sp>
    </p:spTree>
    <p:extLst>
      <p:ext uri="{BB962C8B-B14F-4D97-AF65-F5344CB8AC3E}">
        <p14:creationId xmlns:p14="http://schemas.microsoft.com/office/powerpoint/2010/main" val="25539951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i="1" dirty="0" smtClean="0"/>
          </a:p>
          <a:p>
            <a:r>
              <a:rPr lang="en-GB" sz="1200" b="0" i="1" u="none" strike="noStrike" kern="1200" baseline="0" dirty="0" smtClean="0">
                <a:solidFill>
                  <a:schemeClr val="tx1"/>
                </a:solidFill>
                <a:latin typeface="+mn-lt"/>
                <a:ea typeface="+mn-ea"/>
                <a:cs typeface="+mn-cs"/>
              </a:rPr>
              <a:t>This recommendation is aimed at all Surgeons)</a:t>
            </a: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28</a:t>
            </a:fld>
            <a:endParaRPr lang="en-GB"/>
          </a:p>
        </p:txBody>
      </p:sp>
    </p:spTree>
    <p:extLst>
      <p:ext uri="{BB962C8B-B14F-4D97-AF65-F5344CB8AC3E}">
        <p14:creationId xmlns:p14="http://schemas.microsoft.com/office/powerpoint/2010/main" val="344276400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i="1" dirty="0" smtClean="0"/>
          </a:p>
          <a:p>
            <a:r>
              <a:rPr lang="en-GB" sz="1200" b="0" i="1" u="none" strike="noStrike" kern="1200" baseline="0" dirty="0" smtClean="0">
                <a:solidFill>
                  <a:schemeClr val="tx1"/>
                </a:solidFill>
                <a:latin typeface="+mn-lt"/>
                <a:ea typeface="+mn-ea"/>
                <a:cs typeface="+mn-cs"/>
              </a:rPr>
              <a:t>This recommendation is aimed at all Clinicians, Medical Directors, Clinical</a:t>
            </a:r>
          </a:p>
          <a:p>
            <a:r>
              <a:rPr lang="en-GB" sz="1200" b="0" i="1" u="none" strike="noStrike" kern="1200" baseline="0" dirty="0" smtClean="0">
                <a:solidFill>
                  <a:schemeClr val="tx1"/>
                </a:solidFill>
                <a:latin typeface="+mn-lt"/>
                <a:ea typeface="+mn-ea"/>
                <a:cs typeface="+mn-cs"/>
              </a:rPr>
              <a:t>Directors, Quality Improvement Leads)</a:t>
            </a: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29</a:t>
            </a:fld>
            <a:endParaRPr lang="en-GB"/>
          </a:p>
        </p:txBody>
      </p:sp>
    </p:spTree>
    <p:extLst>
      <p:ext uri="{BB962C8B-B14F-4D97-AF65-F5344CB8AC3E}">
        <p14:creationId xmlns:p14="http://schemas.microsoft.com/office/powerpoint/2010/main" val="2567389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smtClean="0"/>
          </a:p>
          <a:p>
            <a:r>
              <a:rPr lang="en-US" sz="1200" b="0" i="0" u="none" strike="noStrike" kern="1200" baseline="0" dirty="0" smtClean="0">
                <a:solidFill>
                  <a:schemeClr val="tx1"/>
                </a:solidFill>
                <a:latin typeface="+mn-lt"/>
                <a:ea typeface="+mn-ea"/>
                <a:cs typeface="+mn-cs"/>
              </a:rPr>
              <a:t>Patients were identified aged 18 and older, who had bowel obstruction and were admitted to hospital between 16th April and 13th May 2018. Patients were identified by ICD10 codes for conditions associated with large and small bowel obstruction (see Appendix 1 for details) and sampled for inclusion in the study as follows: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A maximum of ten patients per hospital were selected for the completion of a clinical questionnaire: two patients treated medically, four treated surgically, two patients who had died and, two patients who had acute kidney injury. All the patients (apart from those who died) needed to have had a minimum hospital stay of three days</a:t>
            </a:r>
          </a:p>
          <a:p>
            <a:r>
              <a:rPr lang="en-US" sz="1200" b="0" i="0" u="none" strike="noStrike" kern="1200" baseline="0" dirty="0" smtClean="0">
                <a:solidFill>
                  <a:schemeClr val="tx1"/>
                </a:solidFill>
                <a:latin typeface="+mn-lt"/>
                <a:ea typeface="+mn-ea"/>
                <a:cs typeface="+mn-cs"/>
              </a:rPr>
              <a:t>A maximum of two of the ten patients were sampled</a:t>
            </a:r>
          </a:p>
          <a:p>
            <a:r>
              <a:rPr lang="en-US" sz="1200" b="0" i="0" u="none" strike="noStrike" kern="1200" baseline="0" dirty="0" smtClean="0">
                <a:solidFill>
                  <a:schemeClr val="tx1"/>
                </a:solidFill>
                <a:latin typeface="+mn-lt"/>
                <a:ea typeface="+mn-ea"/>
                <a:cs typeface="+mn-cs"/>
              </a:rPr>
              <a:t>from each hospital for peer review of </a:t>
            </a:r>
            <a:r>
              <a:rPr lang="en-US" sz="1200" b="0" i="0" u="none" strike="noStrike" kern="1200" baseline="0" dirty="0" err="1" smtClean="0">
                <a:solidFill>
                  <a:schemeClr val="tx1"/>
                </a:solidFill>
                <a:latin typeface="+mn-lt"/>
                <a:ea typeface="+mn-ea"/>
                <a:cs typeface="+mn-cs"/>
              </a:rPr>
              <a:t>anonymised</a:t>
            </a:r>
            <a:r>
              <a:rPr lang="en-US" sz="1200" b="0" i="0" u="none" strike="noStrike" kern="1200" baseline="0" dirty="0" smtClean="0">
                <a:solidFill>
                  <a:schemeClr val="tx1"/>
                </a:solidFill>
                <a:latin typeface="+mn-lt"/>
                <a:ea typeface="+mn-ea"/>
                <a:cs typeface="+mn-cs"/>
              </a:rPr>
              <a:t> case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3</a:t>
            </a:fld>
            <a:endParaRPr lang="en-GB"/>
          </a:p>
        </p:txBody>
      </p:sp>
    </p:spTree>
    <p:extLst>
      <p:ext uri="{BB962C8B-B14F-4D97-AF65-F5344CB8AC3E}">
        <p14:creationId xmlns:p14="http://schemas.microsoft.com/office/powerpoint/2010/main" val="40414676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i="1" dirty="0" smtClean="0"/>
          </a:p>
          <a:p>
            <a:r>
              <a:rPr lang="en-GB" sz="1200" b="0" i="1" u="none" strike="noStrike" kern="1200" baseline="0" dirty="0" smtClean="0">
                <a:solidFill>
                  <a:schemeClr val="tx1"/>
                </a:solidFill>
                <a:latin typeface="+mn-lt"/>
                <a:ea typeface="+mn-ea"/>
                <a:cs typeface="+mn-cs"/>
              </a:rPr>
              <a:t>This recommendation is aimed at all Clinicians, Medical Directors, Clinical</a:t>
            </a:r>
          </a:p>
          <a:p>
            <a:r>
              <a:rPr lang="en-GB" sz="1200" b="0" i="1" u="none" strike="noStrike" kern="1200" baseline="0" smtClean="0">
                <a:solidFill>
                  <a:schemeClr val="tx1"/>
                </a:solidFill>
                <a:latin typeface="+mn-lt"/>
                <a:ea typeface="+mn-ea"/>
                <a:cs typeface="+mn-cs"/>
              </a:rPr>
              <a:t>Directors, Quality Improvement Leads)</a:t>
            </a: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30</a:t>
            </a:fld>
            <a:endParaRPr lang="en-GB"/>
          </a:p>
        </p:txBody>
      </p:sp>
    </p:spTree>
    <p:extLst>
      <p:ext uri="{BB962C8B-B14F-4D97-AF65-F5344CB8AC3E}">
        <p14:creationId xmlns:p14="http://schemas.microsoft.com/office/powerpoint/2010/main" val="343389750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31</a:t>
            </a:fld>
            <a:endParaRPr lang="en-GB"/>
          </a:p>
        </p:txBody>
      </p:sp>
    </p:spTree>
    <p:extLst>
      <p:ext uri="{BB962C8B-B14F-4D97-AF65-F5344CB8AC3E}">
        <p14:creationId xmlns:p14="http://schemas.microsoft.com/office/powerpoint/2010/main" val="229810999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smtClean="0"/>
              <a:t>www.ncepod.org.uk/2020abo.html</a:t>
            </a:r>
            <a:endParaRPr lang="en-GB" sz="1200" dirty="0" smtClean="0"/>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32</a:t>
            </a:fld>
            <a:endParaRPr lang="en-GB"/>
          </a:p>
        </p:txBody>
      </p:sp>
    </p:spTree>
    <p:extLst>
      <p:ext uri="{BB962C8B-B14F-4D97-AF65-F5344CB8AC3E}">
        <p14:creationId xmlns:p14="http://schemas.microsoft.com/office/powerpoint/2010/main" val="2061614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fr-FR" sz="1200" b="0" i="0" u="none" strike="noStrike" kern="1200" baseline="0" dirty="0" smtClean="0">
                <a:solidFill>
                  <a:schemeClr val="tx1"/>
                </a:solidFill>
                <a:latin typeface="+mn-lt"/>
                <a:ea typeface="+mn-ea"/>
                <a:cs typeface="+mn-cs"/>
              </a:rPr>
              <a:t>A total of 177/242 (73.1%) </a:t>
            </a:r>
            <a:r>
              <a:rPr lang="fr-FR" sz="1200" b="0" i="0" u="none" strike="noStrike" kern="1200" baseline="0" dirty="0" err="1" smtClean="0">
                <a:solidFill>
                  <a:schemeClr val="tx1"/>
                </a:solidFill>
                <a:latin typeface="+mn-lt"/>
                <a:ea typeface="+mn-ea"/>
                <a:cs typeface="+mn-cs"/>
              </a:rPr>
              <a:t>organisational</a:t>
            </a:r>
            <a:r>
              <a:rPr lang="fr-FR" sz="1200" b="0" i="0" u="none" strike="noStrike" kern="1200" baseline="0" dirty="0" smtClean="0">
                <a:solidFill>
                  <a:schemeClr val="tx1"/>
                </a:solidFill>
                <a:latin typeface="+mn-lt"/>
                <a:ea typeface="+mn-ea"/>
                <a:cs typeface="+mn-cs"/>
              </a:rPr>
              <a:t> questionnaires </a:t>
            </a:r>
            <a:r>
              <a:rPr lang="en-US" sz="1200" b="0" i="0" u="none" strike="noStrike" kern="1200" baseline="0" dirty="0" smtClean="0">
                <a:solidFill>
                  <a:schemeClr val="tx1"/>
                </a:solidFill>
                <a:latin typeface="+mn-lt"/>
                <a:ea typeface="+mn-ea"/>
                <a:cs typeface="+mn-cs"/>
              </a:rPr>
              <a:t>were received. There were 3,695 patients identified who</a:t>
            </a:r>
          </a:p>
          <a:p>
            <a:r>
              <a:rPr lang="en-US" sz="1200" b="0" i="0" u="none" strike="noStrike" kern="1200" baseline="0" dirty="0" smtClean="0">
                <a:solidFill>
                  <a:schemeClr val="tx1"/>
                </a:solidFill>
                <a:latin typeface="+mn-lt"/>
                <a:ea typeface="+mn-ea"/>
                <a:cs typeface="+mn-cs"/>
              </a:rPr>
              <a:t>fulfilled the study criteria of which 1,161 were sampled for clinical questionnaire completion (maximum of ten per</a:t>
            </a:r>
          </a:p>
          <a:p>
            <a:r>
              <a:rPr lang="en-US" sz="1200" b="0" i="0" u="none" strike="noStrike" kern="1200" baseline="0" dirty="0" smtClean="0">
                <a:solidFill>
                  <a:schemeClr val="tx1"/>
                </a:solidFill>
                <a:latin typeface="+mn-lt"/>
                <a:ea typeface="+mn-ea"/>
                <a:cs typeface="+mn-cs"/>
              </a:rPr>
              <a:t>hospital) and 349 were sampled for case note review (two per hospital). A return of 690 clinical questionnaires (59.4%)</a:t>
            </a:r>
          </a:p>
          <a:p>
            <a:r>
              <a:rPr lang="en-US" sz="1200" b="0" i="0" u="none" strike="noStrike" kern="1200" baseline="0" dirty="0" smtClean="0">
                <a:solidFill>
                  <a:schemeClr val="tx1"/>
                </a:solidFill>
                <a:latin typeface="+mn-lt"/>
                <a:ea typeface="+mn-ea"/>
                <a:cs typeface="+mn-cs"/>
              </a:rPr>
              <a:t>was made and 294 sets of case notes (84.2%)</a:t>
            </a:r>
          </a:p>
        </p:txBody>
      </p:sp>
      <p:sp>
        <p:nvSpPr>
          <p:cNvPr id="4" name="Slide Number Placeholder 3"/>
          <p:cNvSpPr>
            <a:spLocks noGrp="1"/>
          </p:cNvSpPr>
          <p:nvPr>
            <p:ph type="sldNum" sz="quarter" idx="10"/>
          </p:nvPr>
        </p:nvSpPr>
        <p:spPr/>
        <p:txBody>
          <a:bodyPr/>
          <a:lstStyle/>
          <a:p>
            <a:fld id="{3AB4743C-8A2E-4C54-BF48-3728378717D1}" type="slidenum">
              <a:rPr lang="en-GB" smtClean="0"/>
              <a:t>4</a:t>
            </a:fld>
            <a:endParaRPr lang="en-GB"/>
          </a:p>
        </p:txBody>
      </p:sp>
    </p:spTree>
    <p:extLst>
      <p:ext uri="{BB962C8B-B14F-4D97-AF65-F5344CB8AC3E}">
        <p14:creationId xmlns:p14="http://schemas.microsoft.com/office/powerpoint/2010/main" val="1864072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smtClean="0"/>
              <a:t>Case note reviewers assessed the overall</a:t>
            </a:r>
            <a:r>
              <a:rPr lang="en-GB" b="0" baseline="0" dirty="0" smtClean="0"/>
              <a:t> quality of care for each case.  Just over 50% were felt to demonstrate good practice, whilst another ~ 25% showed room for improvement in clinical care.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smtClean="0"/>
              <a:t>A very small number were considered to be less than satisfactory.</a:t>
            </a:r>
            <a:endParaRPr lang="en-GB" b="1"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5</a:t>
            </a:fld>
            <a:endParaRPr lang="en-GB"/>
          </a:p>
        </p:txBody>
      </p:sp>
    </p:spTree>
    <p:extLst>
      <p:ext uri="{BB962C8B-B14F-4D97-AF65-F5344CB8AC3E}">
        <p14:creationId xmlns:p14="http://schemas.microsoft.com/office/powerpoint/2010/main" val="73092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Key messages from the report are: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171450" indent="-171450">
              <a:buFont typeface="Arial" panose="020B0604020202020204" pitchFamily="34" charset="0"/>
              <a:buChar char="•"/>
            </a:pPr>
            <a:r>
              <a:rPr lang="en-US" dirty="0" smtClean="0"/>
              <a:t>The case reviewers reported</a:t>
            </a:r>
            <a:r>
              <a:rPr lang="en-US" baseline="0" dirty="0" smtClean="0"/>
              <a:t> delays throughout the care pathway for patients with ABO The commonest reasons for delay were recognition, investigations and treatment.</a:t>
            </a:r>
          </a:p>
          <a:p>
            <a:pPr marL="0" indent="0">
              <a:buFont typeface="Arial" panose="020B0604020202020204" pitchFamily="34" charset="0"/>
              <a:buNone/>
            </a:pPr>
            <a:endParaRPr lang="en-US" baseline="0" dirty="0" smtClean="0"/>
          </a:p>
          <a:p>
            <a:pPr marL="0" indent="0">
              <a:buFont typeface="Arial" panose="020B0604020202020204" pitchFamily="34" charset="0"/>
              <a:buNone/>
            </a:pPr>
            <a:endParaRPr lang="en-US" dirty="0" smtClean="0"/>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Additional areas for improvement in management of pain, nutrition, frailty and risk in this group of patients</a:t>
            </a:r>
            <a:endParaRPr lang="en-US"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6</a:t>
            </a:fld>
            <a:endParaRPr lang="en-GB"/>
          </a:p>
        </p:txBody>
      </p:sp>
    </p:spTree>
    <p:extLst>
      <p:ext uri="{BB962C8B-B14F-4D97-AF65-F5344CB8AC3E}">
        <p14:creationId xmlns:p14="http://schemas.microsoft.com/office/powerpoint/2010/main" val="7249353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i="0" u="none" strike="noStrike" kern="1200" baseline="0" dirty="0" smtClean="0">
              <a:solidFill>
                <a:schemeClr val="tx1"/>
              </a:solidFill>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u="none" strike="noStrike" kern="1200" baseline="0" dirty="0" smtClean="0">
                <a:solidFill>
                  <a:schemeClr val="tx1"/>
                </a:solidFill>
                <a:latin typeface="+mn-lt"/>
                <a:ea typeface="+mn-ea"/>
                <a:cs typeface="+mn-cs"/>
              </a:rPr>
              <a:t>CT with IV contrast was considered to be more useful for making a definitive diagnosis of ABO than other forms of imaging and was more influential in subsequent decision making.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i="0" u="none" strike="noStrike" kern="1200" baseline="0" dirty="0" smtClean="0">
              <a:solidFill>
                <a:schemeClr val="tx1"/>
              </a:solidFill>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u="none" strike="noStrike" kern="1200" baseline="0" dirty="0" smtClean="0">
                <a:solidFill>
                  <a:schemeClr val="tx1"/>
                </a:solidFill>
                <a:latin typeface="+mn-lt"/>
                <a:ea typeface="+mn-ea"/>
                <a:cs typeface="+mn-cs"/>
              </a:rPr>
              <a:t>The presence of a definitive pathway/ protocol for management of ABO was associated with less delay throughout the pathway</a:t>
            </a:r>
            <a:endParaRPr lang="en-GB"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AB4743C-8A2E-4C54-BF48-3728378717D1}" type="slidenum">
              <a:rPr lang="en-GB" smtClean="0"/>
              <a:t>7</a:t>
            </a:fld>
            <a:endParaRPr lang="en-GB"/>
          </a:p>
        </p:txBody>
      </p:sp>
    </p:spTree>
    <p:extLst>
      <p:ext uri="{BB962C8B-B14F-4D97-AF65-F5344CB8AC3E}">
        <p14:creationId xmlns:p14="http://schemas.microsoft.com/office/powerpoint/2010/main" val="24321571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a:p>
            <a:r>
              <a:rPr lang="en-US" sz="1200" b="0" i="1" u="none" strike="noStrike" kern="1200" baseline="0" dirty="0" smtClean="0">
                <a:solidFill>
                  <a:schemeClr val="tx1"/>
                </a:solidFill>
                <a:latin typeface="+mn-lt"/>
                <a:ea typeface="+mn-ea"/>
                <a:cs typeface="+mn-cs"/>
              </a:rPr>
              <a:t>*unless the use of IV contrast is deemed inappropriate by a senior clinician, in which case CT without contrast</a:t>
            </a:r>
          </a:p>
          <a:p>
            <a:r>
              <a:rPr lang="en-US" sz="1200" b="0" i="1" u="none" strike="noStrike" kern="1200" baseline="0" dirty="0" smtClean="0">
                <a:solidFill>
                  <a:schemeClr val="tx1"/>
                </a:solidFill>
                <a:latin typeface="+mn-lt"/>
                <a:ea typeface="+mn-ea"/>
                <a:cs typeface="+mn-cs"/>
              </a:rPr>
              <a:t>should be performed – in line with NICE CG169</a:t>
            </a:r>
          </a:p>
          <a:p>
            <a:r>
              <a:rPr lang="en-GB" sz="1200" b="0" i="1" u="none" strike="noStrike" kern="1200" baseline="0" dirty="0" smtClean="0">
                <a:solidFill>
                  <a:schemeClr val="tx1"/>
                </a:solidFill>
                <a:latin typeface="+mn-lt"/>
                <a:ea typeface="+mn-ea"/>
                <a:cs typeface="+mn-cs"/>
              </a:rPr>
              <a:t>(Aimed at Emergency Medicine, Admitting Clinicians, Radiologists, Quality Improvement Leads) </a:t>
            </a:r>
            <a:endParaRPr lang="en-US" baseline="0"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8</a:t>
            </a:fld>
            <a:endParaRPr lang="en-GB"/>
          </a:p>
        </p:txBody>
      </p:sp>
    </p:spTree>
    <p:extLst>
      <p:ext uri="{BB962C8B-B14F-4D97-AF65-F5344CB8AC3E}">
        <p14:creationId xmlns:p14="http://schemas.microsoft.com/office/powerpoint/2010/main" val="23966946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9</a:t>
            </a:fld>
            <a:endParaRPr lang="en-GB"/>
          </a:p>
        </p:txBody>
      </p:sp>
    </p:spTree>
    <p:extLst>
      <p:ext uri="{BB962C8B-B14F-4D97-AF65-F5344CB8AC3E}">
        <p14:creationId xmlns:p14="http://schemas.microsoft.com/office/powerpoint/2010/main" val="2796568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07/01/2020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511225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07/01/2020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336895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07/01/2020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988794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07/01/2020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378396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AC31A7-2C2A-4249-BA13-70ADB2AF4016}" type="datetimeFigureOut">
              <a:rPr lang="en-GB" smtClean="0"/>
              <a:t>07/01/2020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113782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CAC31A7-2C2A-4249-BA13-70ADB2AF4016}" type="datetimeFigureOut">
              <a:rPr lang="en-GB" smtClean="0"/>
              <a:t>07/01/2020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1818928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CAC31A7-2C2A-4249-BA13-70ADB2AF4016}" type="datetimeFigureOut">
              <a:rPr lang="en-GB" smtClean="0"/>
              <a:t>07/01/2020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367369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CAC31A7-2C2A-4249-BA13-70ADB2AF4016}" type="datetimeFigureOut">
              <a:rPr lang="en-GB" smtClean="0"/>
              <a:t>07/01/2020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776604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AC31A7-2C2A-4249-BA13-70ADB2AF4016}" type="datetimeFigureOut">
              <a:rPr lang="en-GB" smtClean="0"/>
              <a:t>07/01/2020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822023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AC31A7-2C2A-4249-BA13-70ADB2AF4016}" type="datetimeFigureOut">
              <a:rPr lang="en-GB" smtClean="0"/>
              <a:t>07/01/2020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849454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AC31A7-2C2A-4249-BA13-70ADB2AF4016}" type="datetimeFigureOut">
              <a:rPr lang="en-GB" smtClean="0"/>
              <a:t>07/01/2020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220894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C31A7-2C2A-4249-BA13-70ADB2AF4016}" type="datetimeFigureOut">
              <a:rPr lang="en-GB" smtClean="0"/>
              <a:t>07/01/2020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FAB70E-E51A-431D-9F9D-DA68C0BB61A2}" type="slidenum">
              <a:rPr lang="en-GB" smtClean="0"/>
              <a:t>‹#›</a:t>
            </a:fld>
            <a:endParaRPr lang="en-GB"/>
          </a:p>
        </p:txBody>
      </p:sp>
    </p:spTree>
    <p:extLst>
      <p:ext uri="{BB962C8B-B14F-4D97-AF65-F5344CB8AC3E}">
        <p14:creationId xmlns:p14="http://schemas.microsoft.com/office/powerpoint/2010/main" val="40482087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ncepod.org.uk/2020abo.html"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4438"/>
            <a:ext cx="7772400" cy="2387600"/>
          </a:xfrm>
        </p:spPr>
        <p:txBody>
          <a:bodyPr>
            <a:normAutofit/>
          </a:bodyPr>
          <a:lstStyle/>
          <a:p>
            <a:r>
              <a:rPr lang="en-GB" sz="4800" b="1" dirty="0" smtClean="0">
                <a:latin typeface="+mn-lt"/>
              </a:rPr>
              <a:t>Delay in Transit</a:t>
            </a:r>
            <a:r>
              <a:rPr lang="en-GB" sz="4800" dirty="0" smtClean="0">
                <a:latin typeface="+mn-lt"/>
              </a:rPr>
              <a:t/>
            </a:r>
            <a:br>
              <a:rPr lang="en-GB" sz="4800" dirty="0" smtClean="0">
                <a:latin typeface="+mn-lt"/>
              </a:rPr>
            </a:br>
            <a:r>
              <a:rPr lang="en-GB" sz="2400" dirty="0" smtClean="0">
                <a:latin typeface="+mn-lt"/>
              </a:rPr>
              <a:t/>
            </a:r>
            <a:br>
              <a:rPr lang="en-GB" sz="2400" dirty="0" smtClean="0">
                <a:latin typeface="+mn-lt"/>
              </a:rPr>
            </a:br>
            <a:r>
              <a:rPr lang="en-US" sz="2400" b="1" dirty="0"/>
              <a:t>A review of the quality of care provided to</a:t>
            </a:r>
            <a:br>
              <a:rPr lang="en-US" sz="2400" b="1" dirty="0"/>
            </a:br>
            <a:r>
              <a:rPr lang="en-US" sz="2400" b="1" dirty="0"/>
              <a:t>patients aged over 16 years with a diagnosis</a:t>
            </a:r>
            <a:br>
              <a:rPr lang="en-US" sz="2400" b="1" dirty="0"/>
            </a:br>
            <a:r>
              <a:rPr lang="en-GB" sz="2400" b="1" dirty="0"/>
              <a:t>of acute bowel obstruction</a:t>
            </a:r>
            <a:endParaRPr lang="en-GB" sz="2400" dirty="0">
              <a:latin typeface="+mn-lt"/>
            </a:endParaRPr>
          </a:p>
        </p:txBody>
      </p:sp>
      <p:sp>
        <p:nvSpPr>
          <p:cNvPr id="3" name="Subtitle 2"/>
          <p:cNvSpPr>
            <a:spLocks noGrp="1"/>
          </p:cNvSpPr>
          <p:nvPr>
            <p:ph type="subTitle" idx="1"/>
          </p:nvPr>
        </p:nvSpPr>
        <p:spPr>
          <a:xfrm>
            <a:off x="1255295" y="4388101"/>
            <a:ext cx="6858000" cy="1655762"/>
          </a:xfrm>
        </p:spPr>
        <p:txBody>
          <a:bodyPr>
            <a:normAutofit/>
          </a:bodyPr>
          <a:lstStyle/>
          <a:p>
            <a:r>
              <a:rPr lang="en-GB" sz="4000" dirty="0" smtClean="0"/>
              <a:t>Principal recommendations</a:t>
            </a:r>
            <a:endParaRPr lang="en-GB" sz="4000"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37" y="105941"/>
            <a:ext cx="3297356" cy="1108497"/>
          </a:xfrm>
          <a:prstGeom prst="rect">
            <a:avLst/>
          </a:prstGeom>
        </p:spPr>
      </p:pic>
    </p:spTree>
    <p:extLst>
      <p:ext uri="{BB962C8B-B14F-4D97-AF65-F5344CB8AC3E}">
        <p14:creationId xmlns:p14="http://schemas.microsoft.com/office/powerpoint/2010/main" val="6525465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3662" y="1282315"/>
            <a:ext cx="7102170" cy="4960019"/>
          </a:xfrm>
        </p:spPr>
        <p:txBody>
          <a:bodyPr vert="horz" lIns="91440" tIns="45720" rIns="91440" bIns="45720" rtlCol="0">
            <a:noAutofit/>
          </a:bodyPr>
          <a:lstStyle/>
          <a:p>
            <a:pPr marL="0" indent="0">
              <a:buNone/>
            </a:pPr>
            <a:r>
              <a:rPr lang="en-US" dirty="0"/>
              <a:t>Undertake a consultant review in </a:t>
            </a:r>
            <a:r>
              <a:rPr lang="en-US" dirty="0" smtClean="0"/>
              <a:t>all patients </a:t>
            </a:r>
            <a:r>
              <a:rPr lang="en-US" dirty="0"/>
              <a:t>diagnosed with acute </a:t>
            </a:r>
            <a:r>
              <a:rPr lang="en-US" dirty="0" smtClean="0"/>
              <a:t>bowel obstruction </a:t>
            </a:r>
            <a:r>
              <a:rPr lang="en-US" dirty="0"/>
              <a:t>as soon as clinically </a:t>
            </a:r>
            <a:r>
              <a:rPr lang="en-US" dirty="0" smtClean="0"/>
              <a:t>indicated and </a:t>
            </a:r>
            <a:r>
              <a:rPr lang="en-US" dirty="0"/>
              <a:t>at the latest within 14 hours </a:t>
            </a:r>
            <a:r>
              <a:rPr lang="en-US" dirty="0" smtClean="0"/>
              <a:t>of admission </a:t>
            </a:r>
            <a:r>
              <a:rPr lang="en-US" dirty="0"/>
              <a:t>to hospital. Discussion with </a:t>
            </a:r>
            <a:r>
              <a:rPr lang="en-US" dirty="0" smtClean="0"/>
              <a:t>a consultant </a:t>
            </a:r>
            <a:r>
              <a:rPr lang="en-US" dirty="0"/>
              <a:t>should occur within an hour </a:t>
            </a:r>
            <a:r>
              <a:rPr lang="en-US" dirty="0" smtClean="0"/>
              <a:t>for </a:t>
            </a:r>
            <a:r>
              <a:rPr lang="en-GB" dirty="0" smtClean="0"/>
              <a:t>high-risk </a:t>
            </a:r>
            <a:r>
              <a:rPr lang="en-GB" dirty="0"/>
              <a:t>patients*</a:t>
            </a:r>
            <a:r>
              <a:rPr lang="en-US" dirty="0" smtClean="0"/>
              <a:t/>
            </a:r>
            <a:br>
              <a:rPr lang="en-US" dirty="0" smtClean="0"/>
            </a:b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Principal recommendation </a:t>
            </a:r>
            <a:r>
              <a:rPr lang="en-GB" sz="3200" dirty="0"/>
              <a:t>2</a:t>
            </a:r>
          </a:p>
        </p:txBody>
      </p:sp>
    </p:spTree>
    <p:extLst>
      <p:ext uri="{BB962C8B-B14F-4D97-AF65-F5344CB8AC3E}">
        <p14:creationId xmlns:p14="http://schemas.microsoft.com/office/powerpoint/2010/main" val="32329342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817" y="1210225"/>
            <a:ext cx="7788365" cy="4857751"/>
          </a:xfrm>
        </p:spPr>
        <p:txBody>
          <a:bodyPr vert="horz" lIns="91440" tIns="45720" rIns="91440" bIns="45720" rtlCol="0">
            <a:normAutofit/>
          </a:bodyPr>
          <a:lstStyle/>
          <a:p>
            <a:r>
              <a:rPr lang="en-US" dirty="0" smtClean="0"/>
              <a:t>41/258 </a:t>
            </a:r>
            <a:r>
              <a:rPr lang="en-US" dirty="0"/>
              <a:t>(15.9%) patients experienced a delay in</a:t>
            </a:r>
          </a:p>
          <a:p>
            <a:pPr marL="0" indent="0">
              <a:buNone/>
            </a:pPr>
            <a:r>
              <a:rPr lang="en-GB" dirty="0"/>
              <a:t>consultant </a:t>
            </a:r>
            <a:r>
              <a:rPr lang="en-GB" dirty="0" smtClean="0"/>
              <a:t>review</a:t>
            </a:r>
          </a:p>
          <a:p>
            <a:pPr marL="0" indent="0">
              <a:buNone/>
            </a:pPr>
            <a:endParaRPr lang="en-GB" dirty="0"/>
          </a:p>
          <a:p>
            <a:r>
              <a:rPr lang="en-US" dirty="0" smtClean="0"/>
              <a:t>13/32 </a:t>
            </a:r>
            <a:r>
              <a:rPr lang="en-US" dirty="0"/>
              <a:t>(40.6%) patients who had a delay </a:t>
            </a:r>
            <a:r>
              <a:rPr lang="en-US" dirty="0" smtClean="0"/>
              <a:t>in consultant </a:t>
            </a:r>
            <a:r>
              <a:rPr lang="en-US" dirty="0"/>
              <a:t>assessment had a delay in diagnosis. </a:t>
            </a:r>
            <a:r>
              <a:rPr lang="en-US" dirty="0" smtClean="0"/>
              <a:t>Inpatients </a:t>
            </a:r>
            <a:r>
              <a:rPr lang="en-US" dirty="0"/>
              <a:t>who were seen in a timely manner by </a:t>
            </a:r>
            <a:r>
              <a:rPr lang="en-US" dirty="0" smtClean="0"/>
              <a:t>a consultant </a:t>
            </a:r>
            <a:r>
              <a:rPr lang="en-US" dirty="0"/>
              <a:t>only 23/147 (15.6%) experienced a delay </a:t>
            </a:r>
            <a:r>
              <a:rPr lang="en-US" dirty="0" smtClean="0"/>
              <a:t>in </a:t>
            </a:r>
            <a:r>
              <a:rPr lang="en-GB" dirty="0" smtClean="0"/>
              <a:t>diagnosis</a:t>
            </a:r>
            <a:r>
              <a:rPr lang="en-US" sz="2400" dirty="0"/>
              <a:t/>
            </a:r>
            <a:br>
              <a:rPr lang="en-US" sz="2400" dirty="0"/>
            </a:br>
            <a:r>
              <a:rPr lang="en-US" sz="2400" dirty="0" smtClean="0"/>
              <a:t>.</a:t>
            </a:r>
            <a:endParaRPr lang="en-US" sz="2400" i="1" dirty="0" smtClean="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Recommendation 2 – Key Findings</a:t>
            </a:r>
            <a:endParaRPr lang="en-GB" sz="3200" dirty="0">
              <a:solidFill>
                <a:schemeClr val="bg1"/>
              </a:solidFill>
            </a:endParaRPr>
          </a:p>
        </p:txBody>
      </p:sp>
    </p:spTree>
    <p:extLst>
      <p:ext uri="{BB962C8B-B14F-4D97-AF65-F5344CB8AC3E}">
        <p14:creationId xmlns:p14="http://schemas.microsoft.com/office/powerpoint/2010/main" val="7355096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9194" y="1267809"/>
            <a:ext cx="7691718" cy="3637656"/>
          </a:xfrm>
        </p:spPr>
        <p:txBody>
          <a:bodyPr vert="horz" lIns="91440" tIns="45720" rIns="91440" bIns="45720" rtlCol="0">
            <a:noAutofit/>
          </a:bodyPr>
          <a:lstStyle/>
          <a:p>
            <a:pPr marL="0" indent="0">
              <a:buNone/>
            </a:pPr>
            <a:r>
              <a:rPr lang="en-US" dirty="0"/>
              <a:t>Admit patients with symptoms of </a:t>
            </a:r>
            <a:r>
              <a:rPr lang="en-US" dirty="0" smtClean="0"/>
              <a:t>acute bowel </a:t>
            </a:r>
            <a:r>
              <a:rPr lang="en-US" dirty="0"/>
              <a:t>obstruction as necessary, </a:t>
            </a:r>
            <a:r>
              <a:rPr lang="en-US" dirty="0" smtClean="0"/>
              <a:t>but patients </a:t>
            </a:r>
            <a:r>
              <a:rPr lang="en-US" dirty="0"/>
              <a:t>who have a definitive </a:t>
            </a:r>
            <a:r>
              <a:rPr lang="en-US" dirty="0" smtClean="0"/>
              <a:t>diagnosis of </a:t>
            </a:r>
            <a:r>
              <a:rPr lang="en-US" dirty="0"/>
              <a:t>acute bowel obstruction should </a:t>
            </a:r>
            <a:r>
              <a:rPr lang="en-US" dirty="0" smtClean="0"/>
              <a:t>be admitted </a:t>
            </a:r>
            <a:r>
              <a:rPr lang="en-US" dirty="0"/>
              <a:t>under the care of a surgical </a:t>
            </a:r>
            <a:r>
              <a:rPr lang="en-US" dirty="0" smtClean="0"/>
              <a:t>team.</a:t>
            </a: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a:t>
            </a:r>
            <a:r>
              <a:rPr lang="en-GB" sz="3200" dirty="0" smtClean="0"/>
              <a:t>ecommendation </a:t>
            </a:r>
            <a:r>
              <a:rPr lang="en-GB" sz="3200" dirty="0"/>
              <a:t>3</a:t>
            </a:r>
          </a:p>
        </p:txBody>
      </p:sp>
    </p:spTree>
    <p:extLst>
      <p:ext uri="{BB962C8B-B14F-4D97-AF65-F5344CB8AC3E}">
        <p14:creationId xmlns:p14="http://schemas.microsoft.com/office/powerpoint/2010/main" val="36343493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6141" y="1177868"/>
            <a:ext cx="7691718" cy="3637656"/>
          </a:xfrm>
        </p:spPr>
        <p:txBody>
          <a:bodyPr vert="horz" lIns="91440" tIns="45720" rIns="91440" bIns="45720" rtlCol="0">
            <a:noAutofit/>
          </a:bodyPr>
          <a:lstStyle/>
          <a:p>
            <a:r>
              <a:rPr lang="en-US" dirty="0"/>
              <a:t>Delays in obtaining a CT scan with IV contrast </a:t>
            </a:r>
            <a:r>
              <a:rPr lang="en-US" dirty="0" smtClean="0"/>
              <a:t>were more </a:t>
            </a:r>
            <a:r>
              <a:rPr lang="en-US" dirty="0"/>
              <a:t>likely if patients were admitted under the </a:t>
            </a:r>
            <a:r>
              <a:rPr lang="en-US" dirty="0" smtClean="0"/>
              <a:t>medical team </a:t>
            </a:r>
            <a:r>
              <a:rPr lang="en-US" dirty="0"/>
              <a:t>(18/74; 24.3%) compared with admission </a:t>
            </a:r>
            <a:r>
              <a:rPr lang="en-US" dirty="0" smtClean="0"/>
              <a:t>under </a:t>
            </a:r>
            <a:r>
              <a:rPr lang="en-GB" dirty="0" smtClean="0"/>
              <a:t>surgery </a:t>
            </a:r>
            <a:r>
              <a:rPr lang="en-GB" dirty="0"/>
              <a:t>(33/351; 9.4</a:t>
            </a:r>
            <a:r>
              <a:rPr lang="en-GB" dirty="0" smtClean="0"/>
              <a:t>%)</a:t>
            </a:r>
          </a:p>
          <a:p>
            <a:endParaRPr lang="en-GB" dirty="0"/>
          </a:p>
          <a:p>
            <a:r>
              <a:rPr lang="en-US" dirty="0" smtClean="0"/>
              <a:t>Clinicians </a:t>
            </a:r>
            <a:r>
              <a:rPr lang="en-US" dirty="0"/>
              <a:t>reported a delay in diagnosis that </a:t>
            </a:r>
            <a:r>
              <a:rPr lang="en-US" dirty="0" smtClean="0"/>
              <a:t>was outside </a:t>
            </a:r>
            <a:r>
              <a:rPr lang="en-US" dirty="0"/>
              <a:t>of their control in 22/118 (18.6%) </a:t>
            </a:r>
            <a:r>
              <a:rPr lang="en-US" dirty="0" smtClean="0"/>
              <a:t>patients where </a:t>
            </a:r>
            <a:r>
              <a:rPr lang="en-US" dirty="0"/>
              <a:t>the patient was admitted under medical </a:t>
            </a:r>
            <a:r>
              <a:rPr lang="en-US" dirty="0" smtClean="0"/>
              <a:t>teams compared </a:t>
            </a:r>
            <a:r>
              <a:rPr lang="en-US" dirty="0"/>
              <a:t>with 20/454 (4.4%) of those under </a:t>
            </a:r>
            <a:r>
              <a:rPr lang="en-US" dirty="0" smtClean="0"/>
              <a:t>surgical </a:t>
            </a:r>
            <a:r>
              <a:rPr lang="en-GB" dirty="0" smtClean="0"/>
              <a:t>teams</a:t>
            </a:r>
            <a:endParaRPr lang="en-GB" dirty="0"/>
          </a:p>
          <a:p>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a:t>
            </a:r>
            <a:r>
              <a:rPr lang="en-GB" sz="3200" dirty="0" smtClean="0"/>
              <a:t>ecommendation 3 – Key findings</a:t>
            </a:r>
            <a:endParaRPr lang="en-GB" sz="3200" dirty="0"/>
          </a:p>
        </p:txBody>
      </p:sp>
    </p:spTree>
    <p:extLst>
      <p:ext uri="{BB962C8B-B14F-4D97-AF65-F5344CB8AC3E}">
        <p14:creationId xmlns:p14="http://schemas.microsoft.com/office/powerpoint/2010/main" val="8698883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6141" y="1192858"/>
            <a:ext cx="7691718" cy="3637656"/>
          </a:xfrm>
        </p:spPr>
        <p:txBody>
          <a:bodyPr vert="horz" lIns="91440" tIns="45720" rIns="91440" bIns="45720" rtlCol="0">
            <a:noAutofit/>
          </a:bodyPr>
          <a:lstStyle/>
          <a:p>
            <a:r>
              <a:rPr lang="en-US" dirty="0" smtClean="0"/>
              <a:t>A </a:t>
            </a:r>
            <a:r>
              <a:rPr lang="en-US" dirty="0"/>
              <a:t>delay in making the decision about the </a:t>
            </a:r>
            <a:r>
              <a:rPr lang="en-US" dirty="0" smtClean="0"/>
              <a:t>best treatment </a:t>
            </a:r>
            <a:r>
              <a:rPr lang="en-US" dirty="0"/>
              <a:t>for the patient occurred in 11/125 (8.8</a:t>
            </a:r>
            <a:r>
              <a:rPr lang="en-US" dirty="0" smtClean="0"/>
              <a:t>%) admissions </a:t>
            </a:r>
            <a:r>
              <a:rPr lang="en-US" dirty="0"/>
              <a:t>under medical teams and 14/483 (2.9</a:t>
            </a:r>
            <a:r>
              <a:rPr lang="en-US" dirty="0" smtClean="0"/>
              <a:t>%) </a:t>
            </a:r>
            <a:r>
              <a:rPr lang="en-GB" dirty="0" smtClean="0"/>
              <a:t>under </a:t>
            </a:r>
            <a:r>
              <a:rPr lang="en-GB" dirty="0"/>
              <a:t>surgical </a:t>
            </a:r>
            <a:r>
              <a:rPr lang="en-GB" dirty="0" smtClean="0"/>
              <a:t>teams</a:t>
            </a:r>
          </a:p>
          <a:p>
            <a:endParaRPr lang="en-US" dirty="0"/>
          </a:p>
          <a:p>
            <a:r>
              <a:rPr lang="en-US" dirty="0"/>
              <a:t>14/26 (53.8%) patients who experienced a </a:t>
            </a:r>
            <a:r>
              <a:rPr lang="en-US" dirty="0" smtClean="0"/>
              <a:t>delay in </a:t>
            </a:r>
            <a:r>
              <a:rPr lang="en-US" dirty="0"/>
              <a:t>surgical assessment also had a delay in </a:t>
            </a:r>
            <a:r>
              <a:rPr lang="en-US" dirty="0" smtClean="0"/>
              <a:t> diagnosis compared </a:t>
            </a:r>
            <a:r>
              <a:rPr lang="en-US" dirty="0"/>
              <a:t>with 24/170 (14.1%) when </a:t>
            </a:r>
            <a:r>
              <a:rPr lang="en-US" dirty="0" smtClean="0"/>
              <a:t>surgical </a:t>
            </a:r>
            <a:r>
              <a:rPr lang="en-GB" dirty="0" smtClean="0"/>
              <a:t>assessment </a:t>
            </a:r>
            <a:r>
              <a:rPr lang="en-GB" dirty="0"/>
              <a:t>was not delayed</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a:t>
            </a:r>
            <a:r>
              <a:rPr lang="en-GB" sz="3200" dirty="0" smtClean="0"/>
              <a:t>ecommendation 3 – Key findings (2)</a:t>
            </a:r>
            <a:endParaRPr lang="en-GB" sz="3200" dirty="0"/>
          </a:p>
        </p:txBody>
      </p:sp>
    </p:spTree>
    <p:extLst>
      <p:ext uri="{BB962C8B-B14F-4D97-AF65-F5344CB8AC3E}">
        <p14:creationId xmlns:p14="http://schemas.microsoft.com/office/powerpoint/2010/main" val="16093877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1747" y="977922"/>
            <a:ext cx="7691588" cy="5193029"/>
          </a:xfrm>
        </p:spPr>
        <p:txBody>
          <a:bodyPr vert="horz" lIns="91440" tIns="45720" rIns="91440" bIns="45720" rtlCol="0">
            <a:noAutofit/>
          </a:bodyPr>
          <a:lstStyle/>
          <a:p>
            <a:pPr marL="0" indent="0">
              <a:buNone/>
            </a:pPr>
            <a:r>
              <a:rPr lang="en-US" dirty="0"/>
              <a:t>Assess pain in all patients with </a:t>
            </a:r>
            <a:r>
              <a:rPr lang="en-US" dirty="0" smtClean="0"/>
              <a:t>symptoms of </a:t>
            </a:r>
            <a:r>
              <a:rPr lang="en-US" dirty="0"/>
              <a:t>acute bowel obstruction and </a:t>
            </a:r>
            <a:r>
              <a:rPr lang="en-US" dirty="0" smtClean="0"/>
              <a:t>give analgesia </a:t>
            </a:r>
            <a:r>
              <a:rPr lang="en-US" dirty="0"/>
              <a:t>in line with local and </a:t>
            </a:r>
            <a:r>
              <a:rPr lang="en-US" dirty="0" smtClean="0"/>
              <a:t>national </a:t>
            </a:r>
            <a:r>
              <a:rPr lang="en-GB" dirty="0" smtClean="0"/>
              <a:t>guidelines</a:t>
            </a:r>
            <a:r>
              <a:rPr lang="en-GB" dirty="0"/>
              <a:t>. Ensure that:</a:t>
            </a:r>
          </a:p>
          <a:p>
            <a:pPr marL="0" indent="0">
              <a:buNone/>
            </a:pPr>
            <a:r>
              <a:rPr lang="en-US" dirty="0" smtClean="0"/>
              <a:t>	a</a:t>
            </a:r>
            <a:r>
              <a:rPr lang="en-US" dirty="0"/>
              <a:t>. Pain is assessed at presentation to </a:t>
            </a:r>
            <a:r>
              <a:rPr lang="en-US" dirty="0" smtClean="0"/>
              <a:t>the </a:t>
            </a:r>
            <a:r>
              <a:rPr lang="en-GB" dirty="0" smtClean="0"/>
              <a:t>	emergency </a:t>
            </a:r>
            <a:r>
              <a:rPr lang="en-GB" dirty="0"/>
              <a:t>department</a:t>
            </a:r>
          </a:p>
          <a:p>
            <a:pPr marL="0" indent="0">
              <a:buNone/>
            </a:pPr>
            <a:r>
              <a:rPr lang="en-US" dirty="0" smtClean="0"/>
              <a:t>	b</a:t>
            </a:r>
            <a:r>
              <a:rPr lang="en-US" dirty="0"/>
              <a:t>. Pain is assessed throughout </a:t>
            </a:r>
            <a:r>
              <a:rPr lang="en-US" dirty="0" smtClean="0"/>
              <a:t>the</a:t>
            </a:r>
            <a:r>
              <a:rPr lang="en-GB" dirty="0" smtClean="0"/>
              <a:t>	admission</a:t>
            </a:r>
            <a:endParaRPr lang="en-GB" dirty="0"/>
          </a:p>
          <a:p>
            <a:pPr marL="0" indent="0">
              <a:buNone/>
            </a:pPr>
            <a:r>
              <a:rPr lang="en-US" dirty="0" smtClean="0"/>
              <a:t>	c</a:t>
            </a:r>
            <a:r>
              <a:rPr lang="en-US" dirty="0"/>
              <a:t>. Referral to the acute pain team </a:t>
            </a:r>
            <a:r>
              <a:rPr lang="en-US" dirty="0" smtClean="0"/>
              <a:t>is  	undertaken 	when </a:t>
            </a:r>
            <a:r>
              <a:rPr lang="en-US" dirty="0"/>
              <a:t>pain is difficult </a:t>
            </a:r>
            <a:r>
              <a:rPr lang="en-US" dirty="0" smtClean="0"/>
              <a:t>to manage</a:t>
            </a:r>
            <a:r>
              <a:rPr lang="en-US" dirty="0"/>
              <a:t>, </a:t>
            </a:r>
            <a:r>
              <a:rPr lang="en-US" dirty="0" smtClean="0"/>
              <a:t>	while </a:t>
            </a:r>
            <a:r>
              <a:rPr lang="en-US" dirty="0"/>
              <a:t>ensuring the </a:t>
            </a:r>
            <a:r>
              <a:rPr lang="en-US" dirty="0" smtClean="0"/>
              <a:t>referral does </a:t>
            </a:r>
            <a:r>
              <a:rPr lang="en-US" dirty="0"/>
              <a:t>not cause a </a:t>
            </a:r>
            <a:r>
              <a:rPr lang="en-US" dirty="0" smtClean="0"/>
              <a:t>	delay </a:t>
            </a:r>
            <a:r>
              <a:rPr lang="en-US" dirty="0"/>
              <a:t>in any </a:t>
            </a:r>
            <a:r>
              <a:rPr lang="en-US" dirty="0" smtClean="0"/>
              <a:t>definitive </a:t>
            </a:r>
            <a:r>
              <a:rPr lang="en-GB" dirty="0" smtClean="0"/>
              <a:t>treatment</a:t>
            </a:r>
            <a:r>
              <a:rPr lang="en-GB" dirty="0"/>
              <a:t>.</a:t>
            </a:r>
            <a:endParaRPr lang="en-US" sz="24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Principal recommendation 4</a:t>
            </a:r>
            <a:endParaRPr lang="en-GB" sz="3200" dirty="0"/>
          </a:p>
        </p:txBody>
      </p:sp>
    </p:spTree>
    <p:extLst>
      <p:ext uri="{BB962C8B-B14F-4D97-AF65-F5344CB8AC3E}">
        <p14:creationId xmlns:p14="http://schemas.microsoft.com/office/powerpoint/2010/main" val="36710915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1846" y="1109272"/>
            <a:ext cx="7562724" cy="5542801"/>
          </a:xfrm>
        </p:spPr>
        <p:txBody>
          <a:bodyPr vert="horz" lIns="91440" tIns="45720" rIns="91440" bIns="45720" rtlCol="0">
            <a:noAutofit/>
          </a:bodyPr>
          <a:lstStyle/>
          <a:p>
            <a:r>
              <a:rPr lang="en-US" dirty="0"/>
              <a:t>438/690 (63.5%) patients had a </a:t>
            </a:r>
            <a:r>
              <a:rPr lang="en-US" dirty="0" smtClean="0"/>
              <a:t>presenting symptom </a:t>
            </a:r>
            <a:r>
              <a:rPr lang="en-US" dirty="0"/>
              <a:t>of pain. However, a pain score was </a:t>
            </a:r>
            <a:r>
              <a:rPr lang="en-US" dirty="0" smtClean="0"/>
              <a:t>performed </a:t>
            </a:r>
            <a:r>
              <a:rPr lang="en-GB" dirty="0" smtClean="0"/>
              <a:t>in </a:t>
            </a:r>
            <a:r>
              <a:rPr lang="en-GB" dirty="0"/>
              <a:t>252/438 (57.5</a:t>
            </a:r>
            <a:r>
              <a:rPr lang="en-GB" dirty="0" smtClean="0"/>
              <a:t>%) of these</a:t>
            </a:r>
          </a:p>
          <a:p>
            <a:endParaRPr lang="en-GB" dirty="0"/>
          </a:p>
          <a:p>
            <a:r>
              <a:rPr lang="en-US" dirty="0" smtClean="0"/>
              <a:t>163/544 </a:t>
            </a:r>
            <a:r>
              <a:rPr lang="en-US" dirty="0"/>
              <a:t>(30.0%) patients did not have </a:t>
            </a:r>
            <a:r>
              <a:rPr lang="en-US" dirty="0" smtClean="0"/>
              <a:t>their pain </a:t>
            </a:r>
            <a:r>
              <a:rPr lang="en-US" dirty="0"/>
              <a:t>score assessed on admission to a ward </a:t>
            </a:r>
            <a:r>
              <a:rPr lang="en-US" dirty="0" smtClean="0"/>
              <a:t>of which </a:t>
            </a:r>
            <a:r>
              <a:rPr lang="en-US" dirty="0"/>
              <a:t>102/163 (62.6%) patients had presented </a:t>
            </a:r>
            <a:r>
              <a:rPr lang="en-US" dirty="0" smtClean="0"/>
              <a:t>with </a:t>
            </a:r>
            <a:r>
              <a:rPr lang="en-GB" dirty="0" smtClean="0"/>
              <a:t>abdominal pain</a:t>
            </a:r>
          </a:p>
          <a:p>
            <a:endParaRPr lang="en-GB" dirty="0" smtClean="0"/>
          </a:p>
          <a:p>
            <a:r>
              <a:rPr lang="en-US" dirty="0" smtClean="0"/>
              <a:t>37/639 </a:t>
            </a:r>
            <a:r>
              <a:rPr lang="en-US" dirty="0"/>
              <a:t>(5.8%) patients were seen by the </a:t>
            </a:r>
            <a:r>
              <a:rPr lang="en-US" dirty="0" smtClean="0"/>
              <a:t>acute pain </a:t>
            </a:r>
            <a:r>
              <a:rPr lang="en-US" dirty="0"/>
              <a:t>team prior to surgery</a:t>
            </a:r>
            <a:endParaRPr lang="en-US" b="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4- Key Findings</a:t>
            </a:r>
            <a:endParaRPr lang="en-GB" sz="3200" dirty="0"/>
          </a:p>
        </p:txBody>
      </p:sp>
    </p:spTree>
    <p:extLst>
      <p:ext uri="{BB962C8B-B14F-4D97-AF65-F5344CB8AC3E}">
        <p14:creationId xmlns:p14="http://schemas.microsoft.com/office/powerpoint/2010/main" val="16783345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3906" y="1214391"/>
            <a:ext cx="8492490" cy="4914900"/>
          </a:xfrm>
        </p:spPr>
        <p:txBody>
          <a:bodyPr vert="horz" lIns="91440" tIns="45720" rIns="91440" bIns="45720" rtlCol="0">
            <a:normAutofit/>
          </a:bodyPr>
          <a:lstStyle/>
          <a:p>
            <a:pPr marL="0" indent="0">
              <a:buNone/>
            </a:pPr>
            <a:r>
              <a:rPr lang="en-US" dirty="0"/>
              <a:t>Measure and document hydration </a:t>
            </a:r>
            <a:r>
              <a:rPr lang="en-US" dirty="0" smtClean="0"/>
              <a:t>status in </a:t>
            </a:r>
            <a:r>
              <a:rPr lang="en-US" dirty="0"/>
              <a:t>all patients presenting with </a:t>
            </a:r>
            <a:r>
              <a:rPr lang="en-US" dirty="0" smtClean="0"/>
              <a:t>symptoms of </a:t>
            </a:r>
            <a:r>
              <a:rPr lang="en-US" dirty="0"/>
              <a:t>acute bowel obstruction in order </a:t>
            </a:r>
            <a:r>
              <a:rPr lang="en-US" dirty="0" smtClean="0"/>
              <a:t>to </a:t>
            </a:r>
            <a:r>
              <a:rPr lang="en-US" dirty="0" err="1" smtClean="0"/>
              <a:t>minimise</a:t>
            </a:r>
            <a:r>
              <a:rPr lang="en-US" dirty="0" smtClean="0"/>
              <a:t> </a:t>
            </a:r>
            <a:r>
              <a:rPr lang="en-US" dirty="0"/>
              <a:t>the risk of acute kidney </a:t>
            </a:r>
            <a:r>
              <a:rPr lang="en-US" dirty="0" smtClean="0"/>
              <a:t>injury (AKI</a:t>
            </a:r>
            <a:r>
              <a:rPr lang="en-US" dirty="0"/>
              <a:t>). Ensure that hydration status is:</a:t>
            </a:r>
          </a:p>
          <a:p>
            <a:pPr marL="0" indent="0">
              <a:buNone/>
            </a:pPr>
            <a:r>
              <a:rPr lang="en-US" dirty="0" smtClean="0"/>
              <a:t>	a</a:t>
            </a:r>
            <a:r>
              <a:rPr lang="en-US" dirty="0"/>
              <a:t>. Assessed at presentation to </a:t>
            </a:r>
            <a:r>
              <a:rPr lang="en-US" dirty="0" smtClean="0"/>
              <a:t>the </a:t>
            </a:r>
            <a:r>
              <a:rPr lang="en-GB" dirty="0" smtClean="0"/>
              <a:t>emergency 	department</a:t>
            </a:r>
            <a:endParaRPr lang="en-GB" dirty="0"/>
          </a:p>
          <a:p>
            <a:pPr marL="0" indent="0">
              <a:buNone/>
            </a:pPr>
            <a:r>
              <a:rPr lang="en-US" dirty="0" smtClean="0"/>
              <a:t>	b</a:t>
            </a:r>
            <a:r>
              <a:rPr lang="en-US" dirty="0"/>
              <a:t>. Assessed throughout the admission</a:t>
            </a:r>
            <a:endParaRPr lang="en-GB" sz="24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5</a:t>
            </a:r>
            <a:endParaRPr lang="en-GB" sz="3200" dirty="0"/>
          </a:p>
        </p:txBody>
      </p:sp>
    </p:spTree>
    <p:extLst>
      <p:ext uri="{BB962C8B-B14F-4D97-AF65-F5344CB8AC3E}">
        <p14:creationId xmlns:p14="http://schemas.microsoft.com/office/powerpoint/2010/main" val="9734508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6363" y="1199401"/>
            <a:ext cx="8492490" cy="4914900"/>
          </a:xfrm>
        </p:spPr>
        <p:txBody>
          <a:bodyPr vert="horz" lIns="91440" tIns="45720" rIns="91440" bIns="45720" rtlCol="0">
            <a:normAutofit/>
          </a:bodyPr>
          <a:lstStyle/>
          <a:p>
            <a:r>
              <a:rPr lang="en-US" dirty="0" smtClean="0"/>
              <a:t>163/690 </a:t>
            </a:r>
            <a:r>
              <a:rPr lang="en-US" dirty="0"/>
              <a:t>(23.6%) patients had their </a:t>
            </a:r>
            <a:r>
              <a:rPr lang="en-US" dirty="0" smtClean="0"/>
              <a:t>hydration status </a:t>
            </a:r>
            <a:r>
              <a:rPr lang="en-US" dirty="0"/>
              <a:t>recorded and 157/690 (22.8%) patients had </a:t>
            </a:r>
            <a:r>
              <a:rPr lang="en-US" dirty="0" smtClean="0"/>
              <a:t>their weight </a:t>
            </a:r>
            <a:r>
              <a:rPr lang="en-US" dirty="0"/>
              <a:t>recorded resulting in Body Mass Index (BMI) </a:t>
            </a:r>
            <a:r>
              <a:rPr lang="en-US" dirty="0" smtClean="0"/>
              <a:t>only recorded </a:t>
            </a:r>
            <a:r>
              <a:rPr lang="en-US" dirty="0"/>
              <a:t>in 80/690 (11.6%) </a:t>
            </a:r>
            <a:r>
              <a:rPr lang="en-US" dirty="0" smtClean="0"/>
              <a:t>patients</a:t>
            </a:r>
          </a:p>
          <a:p>
            <a:endParaRPr lang="en-US" dirty="0"/>
          </a:p>
          <a:p>
            <a:r>
              <a:rPr lang="en-US" dirty="0" smtClean="0"/>
              <a:t>69/264 </a:t>
            </a:r>
            <a:r>
              <a:rPr lang="en-US" dirty="0"/>
              <a:t>(26.1%) patients had acute kidney </a:t>
            </a:r>
            <a:r>
              <a:rPr lang="en-US" dirty="0" smtClean="0"/>
              <a:t>injury (AKI</a:t>
            </a:r>
            <a:r>
              <a:rPr lang="en-US" dirty="0"/>
              <a:t>) on admission and 16 patients </a:t>
            </a:r>
            <a:r>
              <a:rPr lang="en-US" dirty="0" smtClean="0"/>
              <a:t>developed it </a:t>
            </a:r>
            <a:r>
              <a:rPr lang="en-US" dirty="0"/>
              <a:t>following admission. In the view of the </a:t>
            </a:r>
            <a:r>
              <a:rPr lang="en-US" dirty="0" smtClean="0"/>
              <a:t>case reviewers </a:t>
            </a:r>
            <a:r>
              <a:rPr lang="en-US" dirty="0"/>
              <a:t>this was avoidable in four patients </a:t>
            </a:r>
            <a:r>
              <a:rPr lang="en-US" dirty="0" smtClean="0"/>
              <a:t>and clinicians </a:t>
            </a:r>
            <a:r>
              <a:rPr lang="en-US" dirty="0"/>
              <a:t>completing questionnaires thought that </a:t>
            </a:r>
            <a:r>
              <a:rPr lang="en-US" dirty="0" smtClean="0"/>
              <a:t>AKI resuscitation </a:t>
            </a:r>
            <a:r>
              <a:rPr lang="en-US" dirty="0"/>
              <a:t>was inadequate in 10/178 (5.6%) patients</a:t>
            </a: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5 – Key findings</a:t>
            </a:r>
            <a:endParaRPr lang="en-GB" sz="3200" dirty="0"/>
          </a:p>
        </p:txBody>
      </p:sp>
    </p:spTree>
    <p:extLst>
      <p:ext uri="{BB962C8B-B14F-4D97-AF65-F5344CB8AC3E}">
        <p14:creationId xmlns:p14="http://schemas.microsoft.com/office/powerpoint/2010/main" val="15127406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906780"/>
            <a:ext cx="7608971" cy="5084344"/>
          </a:xfrm>
        </p:spPr>
        <p:txBody>
          <a:bodyPr vert="horz" lIns="91440" tIns="45720" rIns="91440" bIns="45720" rtlCol="0">
            <a:normAutofit/>
          </a:bodyPr>
          <a:lstStyle/>
          <a:p>
            <a:pPr marL="0" indent="0">
              <a:buNone/>
            </a:pPr>
            <a:r>
              <a:rPr lang="en-US" sz="2400" dirty="0"/>
              <a:t/>
            </a:r>
            <a:br>
              <a:rPr lang="en-US" sz="2400" dirty="0"/>
            </a:br>
            <a:r>
              <a:rPr lang="en-US" sz="2400" dirty="0"/>
              <a:t>Undertake, record and act on </a:t>
            </a:r>
            <a:r>
              <a:rPr lang="en-US" sz="2400" dirty="0" smtClean="0"/>
              <a:t>nutritional screening </a:t>
            </a:r>
            <a:r>
              <a:rPr lang="en-US" sz="2400" dirty="0"/>
              <a:t>in all patients who present </a:t>
            </a:r>
            <a:r>
              <a:rPr lang="en-US" sz="2400" dirty="0" smtClean="0"/>
              <a:t>with symptoms </a:t>
            </a:r>
            <a:r>
              <a:rPr lang="en-US" sz="2400" dirty="0"/>
              <a:t>of acute bowel obstruction. </a:t>
            </a:r>
            <a:r>
              <a:rPr lang="en-US" sz="2400" dirty="0" smtClean="0"/>
              <a:t>This </a:t>
            </a:r>
            <a:r>
              <a:rPr lang="en-GB" sz="2400" dirty="0" smtClean="0"/>
              <a:t>should include: </a:t>
            </a:r>
          </a:p>
          <a:p>
            <a:pPr marL="0" indent="0">
              <a:buNone/>
            </a:pPr>
            <a:r>
              <a:rPr lang="en-GB" sz="2400" dirty="0"/>
              <a:t>	</a:t>
            </a:r>
            <a:r>
              <a:rPr lang="en-US" sz="2400" dirty="0" smtClean="0"/>
              <a:t>a</a:t>
            </a:r>
            <a:r>
              <a:rPr lang="en-US" sz="2400" dirty="0"/>
              <a:t>. A MUST score on admission to </a:t>
            </a:r>
            <a:r>
              <a:rPr lang="en-US" sz="2400" dirty="0" smtClean="0"/>
              <a:t>hospital</a:t>
            </a:r>
          </a:p>
          <a:p>
            <a:pPr marL="0" indent="0">
              <a:buNone/>
            </a:pPr>
            <a:r>
              <a:rPr lang="en-US" sz="2400" dirty="0"/>
              <a:t>	</a:t>
            </a:r>
            <a:r>
              <a:rPr lang="en-US" sz="2400" dirty="0" smtClean="0"/>
              <a:t>b</a:t>
            </a:r>
            <a:r>
              <a:rPr lang="en-US" sz="2400" dirty="0"/>
              <a:t>. A MUST score at least </a:t>
            </a:r>
            <a:r>
              <a:rPr lang="en-US" sz="2400" dirty="0" smtClean="0"/>
              <a:t>weekly </a:t>
            </a:r>
            <a:r>
              <a:rPr lang="en-GB" sz="2400" dirty="0" smtClean="0"/>
              <a:t>throughout </a:t>
            </a:r>
            <a:r>
              <a:rPr lang="en-GB" sz="2400" dirty="0"/>
              <a:t>the </a:t>
            </a:r>
            <a:r>
              <a:rPr lang="en-GB" sz="2400" dirty="0" smtClean="0"/>
              <a:t>	admission</a:t>
            </a:r>
            <a:endParaRPr lang="en-GB" sz="2400" dirty="0"/>
          </a:p>
          <a:p>
            <a:pPr marL="0" indent="0">
              <a:buNone/>
            </a:pPr>
            <a:r>
              <a:rPr lang="en-US" sz="2400" dirty="0" smtClean="0"/>
              <a:t>	c</a:t>
            </a:r>
            <a:r>
              <a:rPr lang="en-US" sz="2400" dirty="0"/>
              <a:t>. Review by a dietitian/nutrition </a:t>
            </a:r>
            <a:r>
              <a:rPr lang="en-US" sz="2400" dirty="0" smtClean="0"/>
              <a:t>team once </a:t>
            </a:r>
            <a:r>
              <a:rPr lang="en-US" sz="2400" dirty="0"/>
              <a:t>a </a:t>
            </a:r>
            <a:r>
              <a:rPr lang="en-US" sz="2400" dirty="0" smtClean="0"/>
              <a:t>	diagnosis </a:t>
            </a:r>
            <a:r>
              <a:rPr lang="en-US" sz="2400" dirty="0"/>
              <a:t>has </a:t>
            </a:r>
            <a:r>
              <a:rPr lang="en-US" sz="2400" dirty="0" smtClean="0"/>
              <a:t>	been </a:t>
            </a:r>
            <a:r>
              <a:rPr lang="en-US" sz="2400" dirty="0"/>
              <a:t>made</a:t>
            </a:r>
          </a:p>
          <a:p>
            <a:pPr marL="0" indent="0">
              <a:buNone/>
            </a:pPr>
            <a:r>
              <a:rPr lang="en-US" sz="2400" dirty="0" smtClean="0"/>
              <a:t>	d</a:t>
            </a:r>
            <a:r>
              <a:rPr lang="en-US" sz="2400" dirty="0"/>
              <a:t>. A MUST score, and if required </a:t>
            </a:r>
            <a:r>
              <a:rPr lang="en-US" sz="2400" dirty="0" smtClean="0"/>
              <a:t>a 	</a:t>
            </a:r>
            <a:r>
              <a:rPr lang="en-GB" sz="2400" dirty="0" smtClean="0"/>
              <a:t>dietitian/nutrition </a:t>
            </a:r>
            <a:r>
              <a:rPr lang="en-GB" sz="2400" dirty="0"/>
              <a:t>team </a:t>
            </a:r>
            <a:r>
              <a:rPr lang="en-GB" sz="2400" dirty="0" smtClean="0"/>
              <a:t>assessment at discharge</a:t>
            </a:r>
          </a:p>
          <a:p>
            <a:pPr marL="0" indent="0">
              <a:buNone/>
            </a:pPr>
            <a:r>
              <a:rPr lang="en-GB" sz="2400" i="1" dirty="0"/>
              <a:t>As recommended by BAPEN</a:t>
            </a:r>
            <a:endParaRPr lang="en-GB" sz="24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a:t>
            </a:r>
            <a:r>
              <a:rPr lang="en-GB" sz="3200" dirty="0"/>
              <a:t>6</a:t>
            </a:r>
          </a:p>
        </p:txBody>
      </p:sp>
    </p:spTree>
    <p:extLst>
      <p:ext uri="{BB962C8B-B14F-4D97-AF65-F5344CB8AC3E}">
        <p14:creationId xmlns:p14="http://schemas.microsoft.com/office/powerpoint/2010/main" val="10680414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29155"/>
            <a:ext cx="7886700" cy="4351338"/>
          </a:xfrm>
        </p:spPr>
        <p:txBody>
          <a:bodyPr>
            <a:normAutofit fontScale="92500" lnSpcReduction="10000"/>
          </a:bodyPr>
          <a:lstStyle/>
          <a:p>
            <a:pPr marL="0" indent="0">
              <a:buNone/>
            </a:pPr>
            <a:r>
              <a:rPr lang="en-US" dirty="0"/>
              <a:t>A review of the quality of care provided to</a:t>
            </a:r>
          </a:p>
          <a:p>
            <a:pPr marL="0" indent="0">
              <a:buNone/>
            </a:pPr>
            <a:r>
              <a:rPr lang="en-US" dirty="0"/>
              <a:t>patients aged over 16 years with a diagnosis</a:t>
            </a:r>
          </a:p>
          <a:p>
            <a:pPr marL="0" indent="0">
              <a:buNone/>
            </a:pPr>
            <a:r>
              <a:rPr lang="en-US" dirty="0"/>
              <a:t>of acute bowel </a:t>
            </a:r>
            <a:r>
              <a:rPr lang="en-US" dirty="0" smtClean="0"/>
              <a:t>obstruction</a:t>
            </a:r>
          </a:p>
          <a:p>
            <a:pPr marL="0" indent="0">
              <a:buNone/>
            </a:pPr>
            <a:endParaRPr lang="en-US" dirty="0"/>
          </a:p>
          <a:p>
            <a:pPr marL="0" indent="0">
              <a:buNone/>
            </a:pPr>
            <a:endParaRPr lang="en-GB" dirty="0" smtClean="0"/>
          </a:p>
          <a:p>
            <a:pPr>
              <a:lnSpc>
                <a:spcPct val="150000"/>
              </a:lnSpc>
              <a:buFont typeface="Calibri" panose="020F0502020204030204" pitchFamily="34" charset="0"/>
              <a:buChar char="–"/>
            </a:pPr>
            <a:r>
              <a:rPr lang="en-GB" dirty="0" smtClean="0"/>
              <a:t> Case note review</a:t>
            </a:r>
          </a:p>
          <a:p>
            <a:pPr>
              <a:lnSpc>
                <a:spcPct val="150000"/>
              </a:lnSpc>
              <a:buFont typeface="Calibri" panose="020F0502020204030204" pitchFamily="34" charset="0"/>
              <a:buChar char="–"/>
            </a:pPr>
            <a:r>
              <a:rPr lang="en-US" dirty="0" smtClean="0"/>
              <a:t>Clinician questionnaire</a:t>
            </a:r>
            <a:endParaRPr lang="en-GB" dirty="0" smtClean="0"/>
          </a:p>
          <a:p>
            <a:pPr>
              <a:lnSpc>
                <a:spcPct val="150000"/>
              </a:lnSpc>
              <a:buFont typeface="Calibri" panose="020F0502020204030204" pitchFamily="34" charset="0"/>
              <a:buChar char="–"/>
            </a:pPr>
            <a:r>
              <a:rPr lang="en-US" dirty="0" err="1" smtClean="0"/>
              <a:t>Organisational</a:t>
            </a:r>
            <a:r>
              <a:rPr lang="en-US" dirty="0" smtClean="0"/>
              <a:t> Questionnaire</a:t>
            </a: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The study</a:t>
            </a:r>
            <a:endParaRPr lang="en-GB" sz="3200" dirty="0">
              <a:solidFill>
                <a:schemeClr val="bg1"/>
              </a:solidFill>
            </a:endParaRPr>
          </a:p>
        </p:txBody>
      </p:sp>
    </p:spTree>
    <p:extLst>
      <p:ext uri="{BB962C8B-B14F-4D97-AF65-F5344CB8AC3E}">
        <p14:creationId xmlns:p14="http://schemas.microsoft.com/office/powerpoint/2010/main" val="13402210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906780"/>
            <a:ext cx="7608971" cy="5084344"/>
          </a:xfrm>
        </p:spPr>
        <p:txBody>
          <a:bodyPr vert="horz" lIns="91440" tIns="45720" rIns="91440" bIns="45720" rtlCol="0">
            <a:normAutofit/>
          </a:bodyPr>
          <a:lstStyle/>
          <a:p>
            <a:pPr marL="0" indent="0">
              <a:buNone/>
            </a:pPr>
            <a:r>
              <a:rPr lang="en-US" sz="2400" dirty="0"/>
              <a:t/>
            </a:r>
            <a:br>
              <a:rPr lang="en-US" sz="2400" dirty="0"/>
            </a:br>
            <a:r>
              <a:rPr lang="en-US" sz="2400" dirty="0"/>
              <a:t>Undertake, record and act on </a:t>
            </a:r>
            <a:r>
              <a:rPr lang="en-US" sz="2400" dirty="0" smtClean="0"/>
              <a:t>nutritional screening </a:t>
            </a:r>
            <a:r>
              <a:rPr lang="en-US" sz="2400" dirty="0"/>
              <a:t>in all patients who present </a:t>
            </a:r>
            <a:r>
              <a:rPr lang="en-US" sz="2400" dirty="0" smtClean="0"/>
              <a:t>with symptoms </a:t>
            </a:r>
            <a:r>
              <a:rPr lang="en-US" sz="2400" dirty="0"/>
              <a:t>of acute bowel obstruction. </a:t>
            </a:r>
            <a:r>
              <a:rPr lang="en-US" sz="2400" dirty="0" smtClean="0"/>
              <a:t>This </a:t>
            </a:r>
            <a:r>
              <a:rPr lang="en-GB" sz="2400" dirty="0" smtClean="0"/>
              <a:t>should include: </a:t>
            </a:r>
          </a:p>
          <a:p>
            <a:pPr marL="0" indent="0">
              <a:buNone/>
            </a:pPr>
            <a:r>
              <a:rPr lang="en-GB" sz="2400" dirty="0"/>
              <a:t>	</a:t>
            </a:r>
            <a:r>
              <a:rPr lang="en-US" sz="2400" dirty="0" smtClean="0"/>
              <a:t>a</a:t>
            </a:r>
            <a:r>
              <a:rPr lang="en-US" sz="2400" dirty="0"/>
              <a:t>. A MUST score on admission to </a:t>
            </a:r>
            <a:r>
              <a:rPr lang="en-US" sz="2400" dirty="0" smtClean="0"/>
              <a:t>hospital</a:t>
            </a:r>
          </a:p>
          <a:p>
            <a:pPr marL="0" indent="0">
              <a:buNone/>
            </a:pPr>
            <a:r>
              <a:rPr lang="en-US" sz="2400" dirty="0"/>
              <a:t>	</a:t>
            </a:r>
            <a:r>
              <a:rPr lang="en-US" sz="2400" dirty="0" smtClean="0"/>
              <a:t>b</a:t>
            </a:r>
            <a:r>
              <a:rPr lang="en-US" sz="2400" dirty="0"/>
              <a:t>. A MUST score at least </a:t>
            </a:r>
            <a:r>
              <a:rPr lang="en-US" sz="2400" dirty="0" smtClean="0"/>
              <a:t>weekly </a:t>
            </a:r>
            <a:r>
              <a:rPr lang="en-GB" sz="2400" dirty="0" smtClean="0"/>
              <a:t>throughout </a:t>
            </a:r>
            <a:r>
              <a:rPr lang="en-GB" sz="2400" dirty="0"/>
              <a:t>the </a:t>
            </a:r>
            <a:r>
              <a:rPr lang="en-GB" sz="2400" dirty="0" smtClean="0"/>
              <a:t>	admission</a:t>
            </a:r>
            <a:endParaRPr lang="en-GB" sz="2400" dirty="0"/>
          </a:p>
          <a:p>
            <a:pPr marL="0" indent="0">
              <a:buNone/>
            </a:pPr>
            <a:r>
              <a:rPr lang="en-US" sz="2400" dirty="0" smtClean="0"/>
              <a:t>	c</a:t>
            </a:r>
            <a:r>
              <a:rPr lang="en-US" sz="2400" dirty="0"/>
              <a:t>. Review by a dietitian/nutrition </a:t>
            </a:r>
            <a:r>
              <a:rPr lang="en-US" sz="2400" dirty="0" smtClean="0"/>
              <a:t>team once </a:t>
            </a:r>
            <a:r>
              <a:rPr lang="en-US" sz="2400" dirty="0"/>
              <a:t>a </a:t>
            </a:r>
            <a:r>
              <a:rPr lang="en-US" sz="2400" dirty="0" smtClean="0"/>
              <a:t>	diagnosis </a:t>
            </a:r>
            <a:r>
              <a:rPr lang="en-US" sz="2400" dirty="0"/>
              <a:t>has </a:t>
            </a:r>
            <a:r>
              <a:rPr lang="en-US" sz="2400" dirty="0" smtClean="0"/>
              <a:t>	been </a:t>
            </a:r>
            <a:r>
              <a:rPr lang="en-US" sz="2400" dirty="0"/>
              <a:t>made</a:t>
            </a:r>
          </a:p>
          <a:p>
            <a:pPr marL="0" indent="0">
              <a:buNone/>
            </a:pPr>
            <a:r>
              <a:rPr lang="en-US" sz="2400" dirty="0" smtClean="0"/>
              <a:t>	d</a:t>
            </a:r>
            <a:r>
              <a:rPr lang="en-US" sz="2400" dirty="0"/>
              <a:t>. A MUST score, and if required </a:t>
            </a:r>
            <a:r>
              <a:rPr lang="en-US" sz="2400" dirty="0" smtClean="0"/>
              <a:t>a 	</a:t>
            </a:r>
            <a:r>
              <a:rPr lang="en-GB" sz="2400" dirty="0" smtClean="0"/>
              <a:t>dietitian/nutrition </a:t>
            </a:r>
            <a:r>
              <a:rPr lang="en-GB" sz="2400" dirty="0"/>
              <a:t>team </a:t>
            </a:r>
            <a:r>
              <a:rPr lang="en-GB" sz="2400" dirty="0" smtClean="0"/>
              <a:t>assessment at discharge</a:t>
            </a:r>
          </a:p>
          <a:p>
            <a:pPr marL="0" indent="0">
              <a:buNone/>
            </a:pPr>
            <a:r>
              <a:rPr lang="en-GB" sz="2400" i="1" dirty="0"/>
              <a:t>As recommended by BAPEN</a:t>
            </a:r>
            <a:endParaRPr lang="en-GB" sz="24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6 – Key findings</a:t>
            </a:r>
            <a:endParaRPr lang="en-GB" sz="3200" dirty="0"/>
          </a:p>
        </p:txBody>
      </p:sp>
    </p:spTree>
    <p:extLst>
      <p:ext uri="{BB962C8B-B14F-4D97-AF65-F5344CB8AC3E}">
        <p14:creationId xmlns:p14="http://schemas.microsoft.com/office/powerpoint/2010/main" val="23020097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0978" y="846820"/>
            <a:ext cx="7608971" cy="5084344"/>
          </a:xfrm>
        </p:spPr>
        <p:txBody>
          <a:bodyPr vert="horz" lIns="91440" tIns="45720" rIns="91440" bIns="45720" rtlCol="0">
            <a:normAutofit/>
          </a:bodyPr>
          <a:lstStyle/>
          <a:p>
            <a:pPr marL="0" indent="0">
              <a:buNone/>
            </a:pPr>
            <a:r>
              <a:rPr lang="en-US" dirty="0"/>
              <a:t/>
            </a:r>
            <a:br>
              <a:rPr lang="en-US" dirty="0"/>
            </a:br>
            <a:r>
              <a:rPr lang="en-US" dirty="0"/>
              <a:t>Ensure patients with a high frailty </a:t>
            </a:r>
            <a:r>
              <a:rPr lang="en-US" dirty="0" smtClean="0"/>
              <a:t>score (</a:t>
            </a:r>
            <a:r>
              <a:rPr lang="en-US" dirty="0" err="1" smtClean="0"/>
              <a:t>eg</a:t>
            </a:r>
            <a:r>
              <a:rPr lang="en-US" dirty="0"/>
              <a:t>. Rockwood 5 or more) </a:t>
            </a:r>
            <a:r>
              <a:rPr lang="en-US" dirty="0" smtClean="0"/>
              <a:t>receive:</a:t>
            </a:r>
          </a:p>
          <a:p>
            <a:pPr marL="514350" indent="-514350">
              <a:buAutoNum type="alphaLcPeriod"/>
            </a:pPr>
            <a:r>
              <a:rPr lang="en-GB" dirty="0" smtClean="0"/>
              <a:t>A </a:t>
            </a:r>
            <a:r>
              <a:rPr lang="en-GB" dirty="0"/>
              <a:t>multidisciplinary team discussion </a:t>
            </a:r>
            <a:r>
              <a:rPr lang="en-GB" dirty="0" smtClean="0"/>
              <a:t>for shared </a:t>
            </a:r>
            <a:r>
              <a:rPr lang="en-GB" dirty="0" smtClean="0"/>
              <a:t>decision-making</a:t>
            </a:r>
            <a:r>
              <a:rPr lang="en-GB" dirty="0"/>
              <a:t>, including </a:t>
            </a:r>
            <a:r>
              <a:rPr lang="en-GB" dirty="0" smtClean="0"/>
              <a:t>care of </a:t>
            </a:r>
            <a:r>
              <a:rPr lang="en-GB" dirty="0"/>
              <a:t>the </a:t>
            </a:r>
            <a:r>
              <a:rPr lang="en-GB" dirty="0" smtClean="0"/>
              <a:t>elderly</a:t>
            </a:r>
          </a:p>
          <a:p>
            <a:pPr marL="514350" indent="-514350">
              <a:buAutoNum type="alphaLcPeriod"/>
            </a:pPr>
            <a:r>
              <a:rPr lang="en-US" dirty="0" smtClean="0"/>
              <a:t>A </a:t>
            </a:r>
            <a:r>
              <a:rPr lang="en-US" dirty="0"/>
              <a:t>risk assessment, with input </a:t>
            </a:r>
            <a:r>
              <a:rPr lang="en-US" dirty="0" smtClean="0"/>
              <a:t>from critical </a:t>
            </a:r>
            <a:r>
              <a:rPr lang="en-US" dirty="0"/>
              <a:t>care </a:t>
            </a:r>
            <a:r>
              <a:rPr lang="en-US" dirty="0" smtClean="0"/>
              <a:t>relevant </a:t>
            </a:r>
            <a:r>
              <a:rPr lang="en-US" dirty="0"/>
              <a:t>to the </a:t>
            </a:r>
            <a:r>
              <a:rPr lang="en-US" dirty="0" smtClean="0"/>
              <a:t>patient’s </a:t>
            </a:r>
            <a:r>
              <a:rPr lang="en-GB" dirty="0" smtClean="0"/>
              <a:t>needs</a:t>
            </a:r>
            <a:endParaRPr lang="en-GB" dirty="0"/>
          </a:p>
          <a:p>
            <a:pPr marL="0" indent="0">
              <a:buNone/>
            </a:pPr>
            <a:r>
              <a:rPr lang="en-US" dirty="0" smtClean="0"/>
              <a:t>c</a:t>
            </a:r>
            <a:r>
              <a:rPr lang="en-US" dirty="0"/>
              <a:t>. A treatment escalation </a:t>
            </a:r>
            <a:r>
              <a:rPr lang="en-US" dirty="0" smtClean="0"/>
              <a:t>plan</a:t>
            </a:r>
          </a:p>
          <a:p>
            <a:pPr marL="0" indent="0">
              <a:buNone/>
            </a:pPr>
            <a:r>
              <a:rPr lang="en-US" dirty="0" smtClean="0"/>
              <a:t>d</a:t>
            </a:r>
            <a:r>
              <a:rPr lang="en-US" dirty="0"/>
              <a:t>. Their resuscitation status recorded</a:t>
            </a: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7</a:t>
            </a:r>
            <a:endParaRPr lang="en-GB" sz="3200" dirty="0"/>
          </a:p>
        </p:txBody>
      </p:sp>
    </p:spTree>
    <p:extLst>
      <p:ext uri="{BB962C8B-B14F-4D97-AF65-F5344CB8AC3E}">
        <p14:creationId xmlns:p14="http://schemas.microsoft.com/office/powerpoint/2010/main" val="20406281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6184" y="1146623"/>
            <a:ext cx="7608971" cy="5084344"/>
          </a:xfrm>
        </p:spPr>
        <p:txBody>
          <a:bodyPr vert="horz" lIns="91440" tIns="45720" rIns="91440" bIns="45720" rtlCol="0">
            <a:normAutofit/>
          </a:bodyPr>
          <a:lstStyle/>
          <a:p>
            <a:r>
              <a:rPr lang="en-US" sz="2400" dirty="0"/>
              <a:t>Only 34/124 (27.4%) patients over 65 years of </a:t>
            </a:r>
            <a:r>
              <a:rPr lang="en-US" sz="2400" dirty="0" smtClean="0"/>
              <a:t>age had </a:t>
            </a:r>
            <a:r>
              <a:rPr lang="en-US" sz="2400" dirty="0"/>
              <a:t>their frailty score assessed on admission to the ward</a:t>
            </a:r>
            <a:endParaRPr lang="en-US" sz="2400" dirty="0" smtClean="0"/>
          </a:p>
          <a:p>
            <a:r>
              <a:rPr lang="en-US" sz="2400" dirty="0" smtClean="0"/>
              <a:t>42 </a:t>
            </a:r>
            <a:r>
              <a:rPr lang="en-US" sz="2400" dirty="0"/>
              <a:t>Critical care input influenced care in 36/61 (59.0</a:t>
            </a:r>
            <a:r>
              <a:rPr lang="en-US" sz="2400" dirty="0" smtClean="0"/>
              <a:t>%) patients</a:t>
            </a:r>
            <a:r>
              <a:rPr lang="en-US" sz="2400" dirty="0"/>
              <a:t>. Of those patients who had surgery </a:t>
            </a:r>
            <a:r>
              <a:rPr lang="en-US" sz="2400" dirty="0" smtClean="0"/>
              <a:t>99/390 (25.4</a:t>
            </a:r>
            <a:r>
              <a:rPr lang="en-US" sz="2400" dirty="0"/>
              <a:t>%) required critical care post operatively</a:t>
            </a:r>
          </a:p>
          <a:p>
            <a:r>
              <a:rPr lang="en-US" sz="2400" dirty="0" smtClean="0"/>
              <a:t>579/603 </a:t>
            </a:r>
            <a:r>
              <a:rPr lang="en-US" sz="2400" dirty="0"/>
              <a:t>(96.0%) patients had their treatment </a:t>
            </a:r>
            <a:r>
              <a:rPr lang="en-US" sz="2400" dirty="0" smtClean="0"/>
              <a:t>plan discussed </a:t>
            </a:r>
            <a:r>
              <a:rPr lang="en-US" sz="2400" dirty="0"/>
              <a:t>with them and in 394/497 (79.3%) it </a:t>
            </a:r>
            <a:r>
              <a:rPr lang="en-US" sz="2400" dirty="0" smtClean="0"/>
              <a:t>was discussed </a:t>
            </a:r>
            <a:r>
              <a:rPr lang="en-US" sz="2400" dirty="0"/>
              <a:t>with the their </a:t>
            </a:r>
            <a:r>
              <a:rPr lang="en-US" sz="2400" dirty="0" smtClean="0"/>
              <a:t>family</a:t>
            </a:r>
          </a:p>
          <a:p>
            <a:r>
              <a:rPr lang="en-US" sz="2400" dirty="0" smtClean="0"/>
              <a:t>Care </a:t>
            </a:r>
            <a:r>
              <a:rPr lang="en-US" sz="2400" dirty="0"/>
              <a:t>of the elderly input was sought in </a:t>
            </a:r>
            <a:r>
              <a:rPr lang="en-US" sz="2400" dirty="0" smtClean="0"/>
              <a:t>61/498 (12.2</a:t>
            </a:r>
            <a:r>
              <a:rPr lang="en-US" sz="2400" dirty="0"/>
              <a:t>%) patients in the view of the clinicians </a:t>
            </a:r>
            <a:r>
              <a:rPr lang="en-US" sz="2400" dirty="0" smtClean="0"/>
              <a:t>completing questionnaires</a:t>
            </a:r>
            <a:r>
              <a:rPr lang="en-US" sz="2400" dirty="0"/>
              <a:t>. Of the patients who had no care of </a:t>
            </a:r>
            <a:r>
              <a:rPr lang="en-US" sz="2400" dirty="0" smtClean="0"/>
              <a:t>the elderly </a:t>
            </a:r>
            <a:r>
              <a:rPr lang="en-US" sz="2400" dirty="0"/>
              <a:t>input, 343/437 (78.5%) were over the age of 65</a:t>
            </a:r>
            <a:endParaRPr lang="en-GB" sz="24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7 – Key Findings</a:t>
            </a:r>
            <a:endParaRPr lang="en-GB" sz="3200" dirty="0"/>
          </a:p>
        </p:txBody>
      </p:sp>
    </p:spTree>
    <p:extLst>
      <p:ext uri="{BB962C8B-B14F-4D97-AF65-F5344CB8AC3E}">
        <p14:creationId xmlns:p14="http://schemas.microsoft.com/office/powerpoint/2010/main" val="34009892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5968" y="1146623"/>
            <a:ext cx="7608971" cy="5084344"/>
          </a:xfrm>
        </p:spPr>
        <p:txBody>
          <a:bodyPr vert="horz" lIns="91440" tIns="45720" rIns="91440" bIns="45720" rtlCol="0">
            <a:normAutofit/>
          </a:bodyPr>
          <a:lstStyle/>
          <a:p>
            <a:pPr marL="0" indent="0">
              <a:buNone/>
            </a:pPr>
            <a:r>
              <a:rPr lang="en-US" dirty="0"/>
              <a:t>Ensure local policies are in place for </a:t>
            </a:r>
            <a:r>
              <a:rPr lang="en-US" dirty="0" smtClean="0"/>
              <a:t>the escalation </a:t>
            </a:r>
            <a:r>
              <a:rPr lang="en-US" dirty="0"/>
              <a:t>of patients requiring </a:t>
            </a:r>
            <a:r>
              <a:rPr lang="en-US" dirty="0" smtClean="0"/>
              <a:t>surgery for </a:t>
            </a:r>
            <a:r>
              <a:rPr lang="en-US" dirty="0"/>
              <a:t>acute bowel obstruction to </a:t>
            </a:r>
            <a:r>
              <a:rPr lang="en-US" dirty="0" smtClean="0"/>
              <a:t>enable rapid </a:t>
            </a:r>
            <a:r>
              <a:rPr lang="en-US" dirty="0"/>
              <a:t>access to the operating theatre</a:t>
            </a:r>
            <a:r>
              <a:rPr lang="en-US" dirty="0" smtClean="0"/>
              <a:t>.* This </a:t>
            </a:r>
            <a:r>
              <a:rPr lang="en-US" dirty="0"/>
              <a:t>should be regularly audited to </a:t>
            </a:r>
            <a:r>
              <a:rPr lang="en-US" dirty="0" smtClean="0"/>
              <a:t>ensure </a:t>
            </a:r>
            <a:r>
              <a:rPr lang="en-GB" dirty="0" smtClean="0"/>
              <a:t>adequate </a:t>
            </a:r>
            <a:r>
              <a:rPr lang="en-GB" dirty="0"/>
              <a:t>emergency capacity planning</a:t>
            </a:r>
            <a:r>
              <a:rPr lang="en-GB" dirty="0" smtClean="0"/>
              <a:t>.</a:t>
            </a:r>
          </a:p>
          <a:p>
            <a:pPr marL="0" indent="0">
              <a:buNone/>
            </a:pPr>
            <a:endParaRPr lang="en-US" dirty="0"/>
          </a:p>
          <a:p>
            <a:pPr marL="0" indent="0">
              <a:buNone/>
            </a:pPr>
            <a:r>
              <a:rPr lang="en-US" i="1" dirty="0"/>
              <a:t>*e.g. The NCEPOD Classification of Intervention </a:t>
            </a:r>
            <a:r>
              <a:rPr lang="en-US" i="1" dirty="0" smtClean="0"/>
              <a:t>can be </a:t>
            </a:r>
            <a:r>
              <a:rPr lang="en-US" i="1" dirty="0"/>
              <a:t>used to ensure that patients are treated within </a:t>
            </a:r>
            <a:r>
              <a:rPr lang="en-US" i="1" dirty="0" smtClean="0"/>
              <a:t>a </a:t>
            </a:r>
            <a:r>
              <a:rPr lang="en-GB" i="1" dirty="0" smtClean="0"/>
              <a:t>clinically </a:t>
            </a:r>
            <a:r>
              <a:rPr lang="en-GB" i="1" dirty="0"/>
              <a:t>acceptable </a:t>
            </a:r>
            <a:r>
              <a:rPr lang="en-GB" i="1" dirty="0" smtClean="0"/>
              <a:t>timeframe</a:t>
            </a:r>
            <a:endParaRPr lang="en-GB" i="1"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8</a:t>
            </a:r>
            <a:endParaRPr lang="en-GB" sz="3200" dirty="0"/>
          </a:p>
        </p:txBody>
      </p:sp>
    </p:spTree>
    <p:extLst>
      <p:ext uri="{BB962C8B-B14F-4D97-AF65-F5344CB8AC3E}">
        <p14:creationId xmlns:p14="http://schemas.microsoft.com/office/powerpoint/2010/main" val="18154311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7514" y="1101652"/>
            <a:ext cx="7608971" cy="5084344"/>
          </a:xfrm>
        </p:spPr>
        <p:txBody>
          <a:bodyPr vert="horz" lIns="91440" tIns="45720" rIns="91440" bIns="45720" rtlCol="0">
            <a:normAutofit fontScale="77500" lnSpcReduction="20000"/>
          </a:bodyPr>
          <a:lstStyle/>
          <a:p>
            <a:r>
              <a:rPr lang="en-US" dirty="0" smtClean="0"/>
              <a:t>183/273 </a:t>
            </a:r>
            <a:r>
              <a:rPr lang="en-US" dirty="0"/>
              <a:t>(67.0%) patients had their </a:t>
            </a:r>
            <a:r>
              <a:rPr lang="en-US" dirty="0" smtClean="0"/>
              <a:t>operation within </a:t>
            </a:r>
            <a:r>
              <a:rPr lang="en-US" dirty="0"/>
              <a:t>6 hours of the decision to operate. </a:t>
            </a:r>
            <a:r>
              <a:rPr lang="en-US" dirty="0" smtClean="0"/>
              <a:t>The </a:t>
            </a:r>
            <a:r>
              <a:rPr lang="en-US" dirty="0"/>
              <a:t>inappropriate delay affected the </a:t>
            </a:r>
            <a:r>
              <a:rPr lang="en-US" dirty="0" smtClean="0"/>
              <a:t>outcome in </a:t>
            </a:r>
            <a:r>
              <a:rPr lang="en-US" dirty="0"/>
              <a:t>8/29 </a:t>
            </a:r>
            <a:r>
              <a:rPr lang="en-US" dirty="0" smtClean="0"/>
              <a:t>patients </a:t>
            </a:r>
            <a:r>
              <a:rPr lang="en-US" dirty="0"/>
              <a:t>where case reviewers found that the timing </a:t>
            </a:r>
            <a:r>
              <a:rPr lang="en-US" dirty="0" smtClean="0"/>
              <a:t>of surgery </a:t>
            </a:r>
            <a:r>
              <a:rPr lang="en-US" dirty="0"/>
              <a:t>was </a:t>
            </a:r>
            <a:r>
              <a:rPr lang="en-US" dirty="0" smtClean="0"/>
              <a:t>inappropriate </a:t>
            </a:r>
          </a:p>
          <a:p>
            <a:endParaRPr lang="en-US" dirty="0" smtClean="0"/>
          </a:p>
          <a:p>
            <a:r>
              <a:rPr lang="en-US" dirty="0" smtClean="0"/>
              <a:t>72/368 </a:t>
            </a:r>
            <a:r>
              <a:rPr lang="en-US" dirty="0"/>
              <a:t>(19.6%) patients experienced a delay </a:t>
            </a:r>
            <a:r>
              <a:rPr lang="en-US" dirty="0" smtClean="0"/>
              <a:t>in access </a:t>
            </a:r>
            <a:r>
              <a:rPr lang="en-US" dirty="0"/>
              <a:t>to surgery and in 38/72 (52.8%) patients </a:t>
            </a:r>
            <a:r>
              <a:rPr lang="en-US" dirty="0" smtClean="0"/>
              <a:t>the delay </a:t>
            </a:r>
            <a:r>
              <a:rPr lang="en-US" dirty="0"/>
              <a:t>was due to non-availability of theatre, in </a:t>
            </a:r>
            <a:r>
              <a:rPr lang="en-US" dirty="0" smtClean="0"/>
              <a:t>34/72(47.2</a:t>
            </a:r>
            <a:r>
              <a:rPr lang="en-US" dirty="0"/>
              <a:t>%) it was due non-availability of an </a:t>
            </a:r>
            <a:r>
              <a:rPr lang="en-US" dirty="0" err="1" smtClean="0"/>
              <a:t>anaesthetist</a:t>
            </a:r>
            <a:r>
              <a:rPr lang="en-US" dirty="0" smtClean="0"/>
              <a:t> and </a:t>
            </a:r>
            <a:r>
              <a:rPr lang="en-US" dirty="0"/>
              <a:t>in 15/72 (20.8%) the patient required </a:t>
            </a:r>
            <a:r>
              <a:rPr lang="en-US" dirty="0" smtClean="0"/>
              <a:t>further </a:t>
            </a:r>
            <a:r>
              <a:rPr lang="en-GB" dirty="0" smtClean="0"/>
              <a:t>treatment</a:t>
            </a:r>
          </a:p>
          <a:p>
            <a:endParaRPr lang="en-GB" dirty="0"/>
          </a:p>
          <a:p>
            <a:r>
              <a:rPr lang="en-US" dirty="0" smtClean="0"/>
              <a:t>136/170 </a:t>
            </a:r>
            <a:r>
              <a:rPr lang="en-US" dirty="0"/>
              <a:t>(80.0%) hospitals had at least </a:t>
            </a:r>
            <a:r>
              <a:rPr lang="en-US" dirty="0" smtClean="0"/>
              <a:t>one </a:t>
            </a:r>
            <a:r>
              <a:rPr lang="en-GB" dirty="0" smtClean="0"/>
              <a:t>dedicated </a:t>
            </a:r>
            <a:r>
              <a:rPr lang="en-GB" dirty="0"/>
              <a:t>emergency (CEPOD) </a:t>
            </a:r>
            <a:r>
              <a:rPr lang="en-GB" dirty="0" smtClean="0"/>
              <a:t>theatre </a:t>
            </a:r>
            <a:endParaRPr lang="en-GB" dirty="0" smtClean="0"/>
          </a:p>
          <a:p>
            <a:endParaRPr lang="en-GB" dirty="0" smtClean="0"/>
          </a:p>
          <a:p>
            <a:r>
              <a:rPr lang="en-US" dirty="0" smtClean="0"/>
              <a:t>#74 </a:t>
            </a:r>
            <a:r>
              <a:rPr lang="en-US" dirty="0"/>
              <a:t>120/166 (72.3%) hospitals reported that there </a:t>
            </a:r>
            <a:r>
              <a:rPr lang="en-US" dirty="0" smtClean="0"/>
              <a:t>was priority </a:t>
            </a:r>
            <a:r>
              <a:rPr lang="en-US" dirty="0"/>
              <a:t>grading for emergency surgery and in </a:t>
            </a:r>
            <a:r>
              <a:rPr lang="en-US" dirty="0" smtClean="0"/>
              <a:t>79/164 </a:t>
            </a:r>
            <a:r>
              <a:rPr lang="en-GB" dirty="0" smtClean="0"/>
              <a:t>(48.2</a:t>
            </a:r>
            <a:r>
              <a:rPr lang="en-GB" dirty="0"/>
              <a:t>%) hospitals </a:t>
            </a:r>
            <a:r>
              <a:rPr lang="en-GB" dirty="0" smtClean="0"/>
              <a:t>there</a:t>
            </a:r>
            <a:r>
              <a:rPr lang="en-US" dirty="0"/>
              <a:t>was a theatre </a:t>
            </a:r>
            <a:r>
              <a:rPr lang="en-US" dirty="0" err="1" smtClean="0"/>
              <a:t>co-ordinator</a:t>
            </a:r>
            <a:r>
              <a:rPr lang="en-US" dirty="0" smtClean="0"/>
              <a:t> </a:t>
            </a:r>
            <a:r>
              <a:rPr lang="en-US" dirty="0" smtClean="0"/>
              <a:t>to </a:t>
            </a:r>
            <a:r>
              <a:rPr lang="en-GB" dirty="0" smtClean="0"/>
              <a:t>facilitate this</a:t>
            </a: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8 – Key Findings</a:t>
            </a:r>
            <a:endParaRPr lang="en-GB" sz="3200" dirty="0"/>
          </a:p>
        </p:txBody>
      </p:sp>
    </p:spTree>
    <p:extLst>
      <p:ext uri="{BB962C8B-B14F-4D97-AF65-F5344CB8AC3E}">
        <p14:creationId xmlns:p14="http://schemas.microsoft.com/office/powerpoint/2010/main" val="2464026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7514" y="1101652"/>
            <a:ext cx="7608971" cy="5084344"/>
          </a:xfrm>
        </p:spPr>
        <p:txBody>
          <a:bodyPr vert="horz" lIns="91440" tIns="45720" rIns="91440" bIns="45720" rtlCol="0">
            <a:normAutofit/>
          </a:bodyPr>
          <a:lstStyle/>
          <a:p>
            <a:r>
              <a:rPr lang="en-US" dirty="0"/>
              <a:t>Agree joint clinical network </a:t>
            </a:r>
            <a:r>
              <a:rPr lang="en-US" dirty="0" smtClean="0"/>
              <a:t>pathways of </a:t>
            </a:r>
            <a:r>
              <a:rPr lang="en-US" dirty="0"/>
              <a:t>care that enable improved access </a:t>
            </a:r>
            <a:r>
              <a:rPr lang="en-US" dirty="0" smtClean="0"/>
              <a:t>to stenting </a:t>
            </a:r>
            <a:r>
              <a:rPr lang="en-US" dirty="0"/>
              <a:t>services for those patients </a:t>
            </a:r>
            <a:r>
              <a:rPr lang="en-US" dirty="0" smtClean="0"/>
              <a:t>with acute </a:t>
            </a:r>
            <a:r>
              <a:rPr lang="en-US" dirty="0"/>
              <a:t>large bowel obstruction who </a:t>
            </a:r>
            <a:r>
              <a:rPr lang="en-US" dirty="0" smtClean="0"/>
              <a:t>require </a:t>
            </a:r>
            <a:r>
              <a:rPr lang="en-GB" dirty="0" smtClean="0"/>
              <a:t>the </a:t>
            </a:r>
            <a:r>
              <a:rPr lang="en-GB" dirty="0"/>
              <a:t>service.</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9</a:t>
            </a:r>
            <a:endParaRPr lang="en-GB" sz="3200" dirty="0"/>
          </a:p>
        </p:txBody>
      </p:sp>
    </p:spTree>
    <p:extLst>
      <p:ext uri="{BB962C8B-B14F-4D97-AF65-F5344CB8AC3E}">
        <p14:creationId xmlns:p14="http://schemas.microsoft.com/office/powerpoint/2010/main" val="1189369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0977" y="1086662"/>
            <a:ext cx="7608971" cy="5084344"/>
          </a:xfrm>
        </p:spPr>
        <p:txBody>
          <a:bodyPr vert="horz" lIns="91440" tIns="45720" rIns="91440" bIns="45720" rtlCol="0">
            <a:normAutofit/>
          </a:bodyPr>
          <a:lstStyle/>
          <a:p>
            <a:r>
              <a:rPr lang="en-US" dirty="0"/>
              <a:t>38/171 (22.2%) hospitals had no on-site access </a:t>
            </a:r>
            <a:r>
              <a:rPr lang="en-US" dirty="0" smtClean="0"/>
              <a:t>to stenting </a:t>
            </a:r>
            <a:r>
              <a:rPr lang="en-US" dirty="0"/>
              <a:t>and only five reported to be part of a </a:t>
            </a:r>
            <a:r>
              <a:rPr lang="en-US" dirty="0" smtClean="0"/>
              <a:t>clinical network </a:t>
            </a:r>
            <a:r>
              <a:rPr lang="en-US" dirty="0"/>
              <a:t>to improve access to this service</a:t>
            </a: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9 – Key findings</a:t>
            </a:r>
            <a:endParaRPr lang="en-GB" sz="3200" dirty="0"/>
          </a:p>
        </p:txBody>
      </p:sp>
    </p:spTree>
    <p:extLst>
      <p:ext uri="{BB962C8B-B14F-4D97-AF65-F5344CB8AC3E}">
        <p14:creationId xmlns:p14="http://schemas.microsoft.com/office/powerpoint/2010/main" val="40899725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7514" y="1041691"/>
            <a:ext cx="7608971" cy="5084344"/>
          </a:xfrm>
        </p:spPr>
        <p:txBody>
          <a:bodyPr vert="horz" lIns="91440" tIns="45720" rIns="91440" bIns="45720" rtlCol="0">
            <a:normAutofit/>
          </a:bodyPr>
          <a:lstStyle/>
          <a:p>
            <a:pPr marL="0" indent="0">
              <a:buNone/>
            </a:pPr>
            <a:r>
              <a:rPr lang="en-US" dirty="0"/>
              <a:t>Calculate morbidity and mortality risk </a:t>
            </a:r>
            <a:r>
              <a:rPr lang="en-US" dirty="0" smtClean="0"/>
              <a:t>for all </a:t>
            </a:r>
            <a:r>
              <a:rPr lang="en-US" dirty="0"/>
              <a:t>patients admitted with, and before </a:t>
            </a:r>
            <a:r>
              <a:rPr lang="en-US" dirty="0" smtClean="0"/>
              <a:t>any surgery </a:t>
            </a:r>
            <a:r>
              <a:rPr lang="en-US" dirty="0"/>
              <a:t>for, acute bowel obstruction, </a:t>
            </a:r>
            <a:r>
              <a:rPr lang="en-US" dirty="0" smtClean="0"/>
              <a:t>to </a:t>
            </a:r>
            <a:r>
              <a:rPr lang="en-GB" dirty="0" smtClean="0"/>
              <a:t>aid:</a:t>
            </a:r>
          </a:p>
          <a:p>
            <a:pPr marL="0" indent="0">
              <a:buNone/>
            </a:pPr>
            <a:r>
              <a:rPr lang="en-GB" dirty="0"/>
              <a:t>	</a:t>
            </a:r>
            <a:r>
              <a:rPr lang="en-GB" dirty="0" smtClean="0"/>
              <a:t> a</a:t>
            </a:r>
            <a:r>
              <a:rPr lang="en-GB" dirty="0"/>
              <a:t>. Shared decision-making </a:t>
            </a:r>
            <a:r>
              <a:rPr lang="en-GB" dirty="0" smtClean="0"/>
              <a:t>between </a:t>
            </a:r>
            <a:r>
              <a:rPr lang="en-US" dirty="0" smtClean="0"/>
              <a:t>the 	patient</a:t>
            </a:r>
            <a:r>
              <a:rPr lang="en-US" dirty="0"/>
              <a:t>, </a:t>
            </a:r>
            <a:r>
              <a:rPr lang="en-US" dirty="0" err="1"/>
              <a:t>carers</a:t>
            </a:r>
            <a:r>
              <a:rPr lang="en-US" dirty="0"/>
              <a:t> and </a:t>
            </a:r>
            <a:r>
              <a:rPr lang="en-US" dirty="0" smtClean="0"/>
              <a:t>clinicians, with </a:t>
            </a:r>
            <a:r>
              <a:rPr lang="en-US" dirty="0"/>
              <a:t>regard to </a:t>
            </a:r>
            <a:r>
              <a:rPr lang="en-US" dirty="0" smtClean="0"/>
              <a:t>	the </a:t>
            </a:r>
            <a:r>
              <a:rPr lang="en-US" dirty="0"/>
              <a:t>treatment </a:t>
            </a:r>
            <a:r>
              <a:rPr lang="en-US" dirty="0" smtClean="0"/>
              <a:t>options available </a:t>
            </a:r>
            <a:r>
              <a:rPr lang="en-US" dirty="0"/>
              <a:t>and to </a:t>
            </a:r>
            <a:r>
              <a:rPr lang="en-US" dirty="0" smtClean="0"/>
              <a:t>	ensure </a:t>
            </a:r>
            <a:r>
              <a:rPr lang="en-US" dirty="0"/>
              <a:t>the </a:t>
            </a:r>
            <a:r>
              <a:rPr lang="en-US" dirty="0" smtClean="0"/>
              <a:t>appropriate </a:t>
            </a:r>
            <a:r>
              <a:rPr lang="en-GB" dirty="0" smtClean="0"/>
              <a:t>informed </a:t>
            </a:r>
            <a:r>
              <a:rPr lang="en-GB" dirty="0"/>
              <a:t>consent is </a:t>
            </a:r>
            <a:r>
              <a:rPr lang="en-GB" dirty="0" smtClean="0"/>
              <a:t>	taken </a:t>
            </a:r>
          </a:p>
          <a:p>
            <a:pPr marL="0" indent="0">
              <a:buNone/>
            </a:pPr>
            <a:r>
              <a:rPr lang="en-GB" dirty="0"/>
              <a:t>	</a:t>
            </a:r>
            <a:r>
              <a:rPr lang="en-US" dirty="0" smtClean="0"/>
              <a:t>b</a:t>
            </a:r>
            <a:r>
              <a:rPr lang="en-US" dirty="0"/>
              <a:t>. Assessment of the risk and </a:t>
            </a:r>
            <a:r>
              <a:rPr lang="en-US" dirty="0" smtClean="0"/>
              <a:t>predicted 	</a:t>
            </a:r>
            <a:r>
              <a:rPr lang="en-GB" dirty="0" smtClean="0"/>
              <a:t>outcome </a:t>
            </a:r>
            <a:r>
              <a:rPr lang="en-GB" dirty="0"/>
              <a:t>associated with </a:t>
            </a:r>
            <a:r>
              <a:rPr lang="en-GB" dirty="0" smtClean="0"/>
              <a:t>undertaking a 	laparotomy</a:t>
            </a: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10</a:t>
            </a:r>
            <a:endParaRPr lang="en-GB" sz="3200" dirty="0"/>
          </a:p>
        </p:txBody>
      </p:sp>
    </p:spTree>
    <p:extLst>
      <p:ext uri="{BB962C8B-B14F-4D97-AF65-F5344CB8AC3E}">
        <p14:creationId xmlns:p14="http://schemas.microsoft.com/office/powerpoint/2010/main" val="192122733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10 – Key Findings</a:t>
            </a:r>
            <a:endParaRPr lang="en-GB" sz="3200" dirty="0"/>
          </a:p>
        </p:txBody>
      </p:sp>
      <p:sp>
        <p:nvSpPr>
          <p:cNvPr id="2" name="Content Placeholder 1"/>
          <p:cNvSpPr>
            <a:spLocks noGrp="1"/>
          </p:cNvSpPr>
          <p:nvPr>
            <p:ph idx="1"/>
          </p:nvPr>
        </p:nvSpPr>
        <p:spPr>
          <a:xfrm>
            <a:off x="628650" y="1087688"/>
            <a:ext cx="7886700" cy="4351338"/>
          </a:xfrm>
        </p:spPr>
        <p:txBody>
          <a:bodyPr>
            <a:normAutofit/>
          </a:bodyPr>
          <a:lstStyle/>
          <a:p>
            <a:r>
              <a:rPr lang="en-US" dirty="0" smtClean="0"/>
              <a:t>In </a:t>
            </a:r>
            <a:r>
              <a:rPr lang="en-US" dirty="0"/>
              <a:t>98/219 (44.7%) of patients case reviewers </a:t>
            </a:r>
            <a:r>
              <a:rPr lang="en-US" dirty="0" smtClean="0"/>
              <a:t>felt that </a:t>
            </a:r>
            <a:r>
              <a:rPr lang="en-US" dirty="0"/>
              <a:t>mortality and morbidity risk assessment was </a:t>
            </a:r>
            <a:r>
              <a:rPr lang="en-US" dirty="0" smtClean="0"/>
              <a:t>not </a:t>
            </a:r>
            <a:r>
              <a:rPr lang="en-GB" dirty="0" smtClean="0"/>
              <a:t>adequate</a:t>
            </a:r>
            <a:endParaRPr lang="en-GB" dirty="0"/>
          </a:p>
          <a:p>
            <a:r>
              <a:rPr lang="en-US" dirty="0" smtClean="0"/>
              <a:t>199/353 </a:t>
            </a:r>
            <a:r>
              <a:rPr lang="en-US" dirty="0"/>
              <a:t>(56.4%) patients undergoing </a:t>
            </a:r>
            <a:r>
              <a:rPr lang="en-US" dirty="0" smtClean="0"/>
              <a:t>emergency surgery </a:t>
            </a:r>
            <a:r>
              <a:rPr lang="en-US" dirty="0"/>
              <a:t>for bowel obstruction had their risk of </a:t>
            </a:r>
            <a:r>
              <a:rPr lang="en-US" dirty="0" smtClean="0"/>
              <a:t>death documented </a:t>
            </a:r>
            <a:r>
              <a:rPr lang="en-US" dirty="0"/>
              <a:t>on the consent </a:t>
            </a:r>
            <a:r>
              <a:rPr lang="en-US" dirty="0" smtClean="0"/>
              <a:t>form </a:t>
            </a:r>
          </a:p>
          <a:p>
            <a:r>
              <a:rPr lang="en-US" dirty="0" smtClean="0"/>
              <a:t>30/109 </a:t>
            </a:r>
            <a:r>
              <a:rPr lang="en-US" dirty="0"/>
              <a:t>(27.5%) patients did not have all </a:t>
            </a:r>
            <a:r>
              <a:rPr lang="en-US" dirty="0" smtClean="0"/>
              <a:t>possible alternative </a:t>
            </a:r>
            <a:r>
              <a:rPr lang="en-US" dirty="0"/>
              <a:t>treatment options discussed with them</a:t>
            </a:r>
            <a:endParaRPr lang="en-GB" dirty="0"/>
          </a:p>
        </p:txBody>
      </p:sp>
    </p:spTree>
    <p:extLst>
      <p:ext uri="{BB962C8B-B14F-4D97-AF65-F5344CB8AC3E}">
        <p14:creationId xmlns:p14="http://schemas.microsoft.com/office/powerpoint/2010/main" val="17318469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11 </a:t>
            </a:r>
            <a:endParaRPr lang="en-GB" sz="3200" dirty="0"/>
          </a:p>
        </p:txBody>
      </p:sp>
      <p:sp>
        <p:nvSpPr>
          <p:cNvPr id="2" name="Content Placeholder 1"/>
          <p:cNvSpPr>
            <a:spLocks noGrp="1"/>
          </p:cNvSpPr>
          <p:nvPr>
            <p:ph idx="1"/>
          </p:nvPr>
        </p:nvSpPr>
        <p:spPr>
          <a:xfrm>
            <a:off x="628650" y="1087688"/>
            <a:ext cx="7886700" cy="4351338"/>
          </a:xfrm>
        </p:spPr>
        <p:txBody>
          <a:bodyPr>
            <a:normAutofit/>
          </a:bodyPr>
          <a:lstStyle/>
          <a:p>
            <a:pPr marL="0" indent="0">
              <a:buNone/>
            </a:pPr>
            <a:r>
              <a:rPr lang="en-US" dirty="0" err="1"/>
              <a:t>Minimise</a:t>
            </a:r>
            <a:r>
              <a:rPr lang="en-US" dirty="0"/>
              <a:t> delays to diagnosis and </a:t>
            </a:r>
            <a:r>
              <a:rPr lang="en-US" dirty="0" smtClean="0"/>
              <a:t>treatment for </a:t>
            </a:r>
            <a:r>
              <a:rPr lang="en-US" dirty="0"/>
              <a:t>acute bowel obstruction. </a:t>
            </a:r>
            <a:r>
              <a:rPr lang="en-US" dirty="0" smtClean="0"/>
              <a:t>Development of </a:t>
            </a:r>
            <a:r>
              <a:rPr lang="en-US" dirty="0"/>
              <a:t>an evidence-based pathway </a:t>
            </a:r>
            <a:r>
              <a:rPr lang="en-US" dirty="0" smtClean="0"/>
              <a:t>for </a:t>
            </a:r>
            <a:r>
              <a:rPr lang="en-GB" dirty="0" smtClean="0"/>
              <a:t>acute </a:t>
            </a:r>
            <a:r>
              <a:rPr lang="en-GB" dirty="0"/>
              <a:t>bowel obstruction, </a:t>
            </a:r>
            <a:r>
              <a:rPr lang="en-GB" dirty="0" smtClean="0"/>
              <a:t>including </a:t>
            </a:r>
            <a:r>
              <a:rPr lang="en-US" dirty="0" smtClean="0"/>
              <a:t>recommendations </a:t>
            </a:r>
            <a:r>
              <a:rPr lang="en-US" dirty="0"/>
              <a:t>1-10 could facilitate </a:t>
            </a:r>
            <a:r>
              <a:rPr lang="en-US" dirty="0" smtClean="0"/>
              <a:t>this. The </a:t>
            </a:r>
            <a:r>
              <a:rPr lang="en-US" dirty="0"/>
              <a:t>pathway should be audited at </a:t>
            </a:r>
            <a:r>
              <a:rPr lang="en-US" dirty="0" smtClean="0"/>
              <a:t>specific </a:t>
            </a:r>
            <a:r>
              <a:rPr lang="en-GB" dirty="0" smtClean="0"/>
              <a:t>time </a:t>
            </a:r>
            <a:r>
              <a:rPr lang="en-GB" dirty="0"/>
              <a:t>points such </a:t>
            </a:r>
            <a:r>
              <a:rPr lang="en-GB" dirty="0" smtClean="0"/>
              <a:t>as:</a:t>
            </a:r>
          </a:p>
          <a:p>
            <a:pPr marL="0" indent="0">
              <a:buNone/>
            </a:pPr>
            <a:r>
              <a:rPr lang="en-GB" dirty="0" smtClean="0"/>
              <a:t> </a:t>
            </a:r>
            <a:r>
              <a:rPr lang="en-US" dirty="0" smtClean="0"/>
              <a:t>a</a:t>
            </a:r>
            <a:r>
              <a:rPr lang="en-US" dirty="0"/>
              <a:t>. Time from arrival to CT </a:t>
            </a:r>
            <a:r>
              <a:rPr lang="en-US" dirty="0" smtClean="0"/>
              <a:t>scan</a:t>
            </a:r>
          </a:p>
          <a:p>
            <a:pPr marL="0" indent="0">
              <a:buNone/>
            </a:pPr>
            <a:r>
              <a:rPr lang="en-US" dirty="0" smtClean="0"/>
              <a:t> b</a:t>
            </a:r>
            <a:r>
              <a:rPr lang="en-US" dirty="0"/>
              <a:t>. Time from arrival to </a:t>
            </a:r>
            <a:r>
              <a:rPr lang="en-US" dirty="0" smtClean="0"/>
              <a:t>diagnosis</a:t>
            </a:r>
          </a:p>
          <a:p>
            <a:pPr marL="0" indent="0">
              <a:buNone/>
            </a:pPr>
            <a:r>
              <a:rPr lang="en-US" dirty="0" smtClean="0"/>
              <a:t> c</a:t>
            </a:r>
            <a:r>
              <a:rPr lang="en-US" dirty="0"/>
              <a:t>. Time from decision to operate to </a:t>
            </a:r>
            <a:r>
              <a:rPr lang="en-US" dirty="0" smtClean="0"/>
              <a:t>start </a:t>
            </a:r>
            <a:r>
              <a:rPr lang="en-GB" dirty="0" smtClean="0"/>
              <a:t>of </a:t>
            </a:r>
            <a:r>
              <a:rPr lang="en-GB" dirty="0"/>
              <a:t>anaesthesia</a:t>
            </a:r>
          </a:p>
        </p:txBody>
      </p:sp>
    </p:spTree>
    <p:extLst>
      <p:ext uri="{BB962C8B-B14F-4D97-AF65-F5344CB8AC3E}">
        <p14:creationId xmlns:p14="http://schemas.microsoft.com/office/powerpoint/2010/main" val="32324605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028700"/>
            <a:ext cx="7886700" cy="4786313"/>
          </a:xfrm>
        </p:spPr>
        <p:txBody>
          <a:bodyPr>
            <a:normAutofit/>
          </a:bodyPr>
          <a:lstStyle/>
          <a:p>
            <a:r>
              <a:rPr lang="en-US" dirty="0"/>
              <a:t>Patients </a:t>
            </a:r>
            <a:r>
              <a:rPr lang="en-US" dirty="0" smtClean="0"/>
              <a:t>aged </a:t>
            </a:r>
            <a:r>
              <a:rPr lang="en-US" dirty="0"/>
              <a:t>18 and older, who had bowel obstruction and were admitted to hospital between 16th April and 13th May 2018</a:t>
            </a:r>
            <a:r>
              <a:rPr lang="en-US" dirty="0" smtClean="0"/>
              <a:t>.</a:t>
            </a:r>
          </a:p>
          <a:p>
            <a:r>
              <a:rPr lang="en-US" dirty="0" smtClean="0"/>
              <a:t> </a:t>
            </a:r>
            <a:r>
              <a:rPr lang="en-US" dirty="0"/>
              <a:t>Patients were identified by ICD10 codes for conditions associated with large and small bowel </a:t>
            </a:r>
            <a:r>
              <a:rPr lang="en-US" dirty="0" smtClean="0"/>
              <a:t>obstruction</a:t>
            </a:r>
          </a:p>
          <a:p>
            <a:r>
              <a:rPr lang="en-US" dirty="0" smtClean="0"/>
              <a:t>Sampling of cases/ hospital</a:t>
            </a:r>
            <a:endParaRPr lang="en-US"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Study population </a:t>
            </a:r>
            <a:endParaRPr lang="en-GB" sz="3200" dirty="0">
              <a:solidFill>
                <a:schemeClr val="bg1"/>
              </a:solidFill>
            </a:endParaRPr>
          </a:p>
        </p:txBody>
      </p:sp>
    </p:spTree>
    <p:extLst>
      <p:ext uri="{BB962C8B-B14F-4D97-AF65-F5344CB8AC3E}">
        <p14:creationId xmlns:p14="http://schemas.microsoft.com/office/powerpoint/2010/main" val="237083547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Recommendation 11 – Key Findings</a:t>
            </a:r>
            <a:endParaRPr lang="en-GB" sz="3200" dirty="0"/>
          </a:p>
        </p:txBody>
      </p:sp>
      <p:sp>
        <p:nvSpPr>
          <p:cNvPr id="2" name="Content Placeholder 1"/>
          <p:cNvSpPr>
            <a:spLocks noGrp="1"/>
          </p:cNvSpPr>
          <p:nvPr>
            <p:ph idx="1"/>
          </p:nvPr>
        </p:nvSpPr>
        <p:spPr>
          <a:xfrm>
            <a:off x="628650" y="1087688"/>
            <a:ext cx="7886700" cy="4351338"/>
          </a:xfrm>
        </p:spPr>
        <p:txBody>
          <a:bodyPr>
            <a:normAutofit fontScale="70000" lnSpcReduction="20000"/>
          </a:bodyPr>
          <a:lstStyle/>
          <a:p>
            <a:r>
              <a:rPr lang="en-US" dirty="0" smtClean="0"/>
              <a:t>Delays </a:t>
            </a:r>
            <a:r>
              <a:rPr lang="en-US" dirty="0"/>
              <a:t>in the pathway of care of </a:t>
            </a:r>
            <a:r>
              <a:rPr lang="en-US" dirty="0" smtClean="0"/>
              <a:t>patients with </a:t>
            </a:r>
            <a:r>
              <a:rPr lang="en-US" dirty="0"/>
              <a:t>acute bowel obstruction showing where the </a:t>
            </a:r>
            <a:r>
              <a:rPr lang="en-US" dirty="0" smtClean="0"/>
              <a:t>same patients </a:t>
            </a:r>
            <a:r>
              <a:rPr lang="en-US" dirty="0"/>
              <a:t>were affected by delays at different stages </a:t>
            </a:r>
            <a:r>
              <a:rPr lang="en-US" dirty="0" smtClean="0"/>
              <a:t>and where </a:t>
            </a:r>
            <a:r>
              <a:rPr lang="en-US" dirty="0"/>
              <a:t>different patients were </a:t>
            </a:r>
            <a:r>
              <a:rPr lang="en-US" dirty="0" smtClean="0"/>
              <a:t>affected28/169 </a:t>
            </a:r>
            <a:r>
              <a:rPr lang="en-US" dirty="0"/>
              <a:t>(16.6%) hospitals reported a </a:t>
            </a:r>
            <a:r>
              <a:rPr lang="en-US" dirty="0" smtClean="0"/>
              <a:t>specific  pathway </a:t>
            </a:r>
            <a:r>
              <a:rPr lang="en-US" dirty="0"/>
              <a:t>for acute bowel </a:t>
            </a:r>
            <a:r>
              <a:rPr lang="en-US" dirty="0" smtClean="0"/>
              <a:t>obstruction</a:t>
            </a:r>
          </a:p>
          <a:p>
            <a:pPr marL="0" indent="0">
              <a:buNone/>
            </a:pPr>
            <a:endParaRPr lang="en-US" dirty="0"/>
          </a:p>
          <a:p>
            <a:r>
              <a:rPr lang="en-US" dirty="0" smtClean="0"/>
              <a:t>in </a:t>
            </a:r>
            <a:r>
              <a:rPr lang="en-US" dirty="0"/>
              <a:t>63/169 (37.3</a:t>
            </a:r>
            <a:r>
              <a:rPr lang="en-US" dirty="0" smtClean="0"/>
              <a:t>%)there </a:t>
            </a:r>
            <a:r>
              <a:rPr lang="en-US" dirty="0"/>
              <a:t>was not a specific acute bowel </a:t>
            </a:r>
            <a:r>
              <a:rPr lang="en-US" dirty="0" smtClean="0"/>
              <a:t>obstruction pathway </a:t>
            </a:r>
            <a:r>
              <a:rPr lang="en-US" dirty="0"/>
              <a:t>but a more general acute abdomen </a:t>
            </a:r>
            <a:r>
              <a:rPr lang="en-US" dirty="0" smtClean="0"/>
              <a:t>pathway</a:t>
            </a:r>
          </a:p>
          <a:p>
            <a:pPr marL="0" indent="0">
              <a:buNone/>
            </a:pPr>
            <a:endParaRPr lang="en-US" dirty="0" smtClean="0"/>
          </a:p>
          <a:p>
            <a:r>
              <a:rPr lang="en-US" dirty="0" smtClean="0"/>
              <a:t>Of </a:t>
            </a:r>
            <a:r>
              <a:rPr lang="en-US" dirty="0"/>
              <a:t>those hospitals where there was a </a:t>
            </a:r>
            <a:r>
              <a:rPr lang="en-US" dirty="0" smtClean="0"/>
              <a:t>pathway, they </a:t>
            </a:r>
            <a:r>
              <a:rPr lang="en-US" dirty="0"/>
              <a:t>only included guidelines on time limit to </a:t>
            </a:r>
            <a:r>
              <a:rPr lang="en-US" dirty="0" smtClean="0"/>
              <a:t>treatment decision </a:t>
            </a:r>
            <a:r>
              <a:rPr lang="en-US" dirty="0"/>
              <a:t>in 22/91 (24.2%) hospitals and timing </a:t>
            </a:r>
            <a:r>
              <a:rPr lang="en-US" dirty="0" smtClean="0"/>
              <a:t>of surgery </a:t>
            </a:r>
            <a:r>
              <a:rPr lang="en-US" dirty="0"/>
              <a:t>in 33/91 (36.3%) </a:t>
            </a:r>
            <a:r>
              <a:rPr lang="en-US" dirty="0" smtClean="0"/>
              <a:t>hospitals</a:t>
            </a:r>
          </a:p>
          <a:p>
            <a:endParaRPr lang="en-US" dirty="0"/>
          </a:p>
          <a:p>
            <a:r>
              <a:rPr lang="en-US" dirty="0" smtClean="0"/>
              <a:t>149/165 </a:t>
            </a:r>
            <a:r>
              <a:rPr lang="en-US" dirty="0"/>
              <a:t>(90.3%) hospitals reported that </a:t>
            </a:r>
            <a:r>
              <a:rPr lang="en-US" dirty="0" smtClean="0"/>
              <a:t>there was </a:t>
            </a:r>
            <a:r>
              <a:rPr lang="en-US" dirty="0"/>
              <a:t>a discharge planning team but in 68/149 (</a:t>
            </a:r>
            <a:r>
              <a:rPr lang="en-US" dirty="0" smtClean="0"/>
              <a:t>45.6%) hospitals </a:t>
            </a:r>
            <a:r>
              <a:rPr lang="en-US" dirty="0"/>
              <a:t>this did not include nutrition or dietetic staff</a:t>
            </a:r>
            <a:endParaRPr lang="en-GB" dirty="0"/>
          </a:p>
        </p:txBody>
      </p:sp>
    </p:spTree>
    <p:extLst>
      <p:ext uri="{BB962C8B-B14F-4D97-AF65-F5344CB8AC3E}">
        <p14:creationId xmlns:p14="http://schemas.microsoft.com/office/powerpoint/2010/main" val="55346372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45459"/>
          </a:xfrm>
          <a:solidFill>
            <a:srgbClr val="FE612A"/>
          </a:solidFill>
        </p:spPr>
        <p:txBody>
          <a:bodyPr>
            <a:noAutofit/>
          </a:bodyPr>
          <a:lstStyle/>
          <a:p>
            <a:r>
              <a:rPr lang="en-GB" sz="3200" dirty="0" smtClean="0">
                <a:solidFill>
                  <a:schemeClr val="bg1"/>
                </a:solidFill>
                <a:latin typeface="Calibri" panose="020F0502020204030204" pitchFamily="34" charset="0"/>
              </a:rPr>
              <a:t>Discussion</a:t>
            </a:r>
            <a:endParaRPr lang="en-GB" sz="3200" dirty="0">
              <a:solidFill>
                <a:schemeClr val="bg1"/>
              </a:solidFill>
              <a:latin typeface="Calibri" panose="020F0502020204030204" pitchFamily="34" charset="0"/>
            </a:endParaRPr>
          </a:p>
        </p:txBody>
      </p:sp>
      <p:sp>
        <p:nvSpPr>
          <p:cNvPr id="3" name="Content Placeholder 2"/>
          <p:cNvSpPr>
            <a:spLocks noGrp="1"/>
          </p:cNvSpPr>
          <p:nvPr>
            <p:ph idx="1"/>
          </p:nvPr>
        </p:nvSpPr>
        <p:spPr>
          <a:xfrm>
            <a:off x="628650" y="863097"/>
            <a:ext cx="7886700" cy="5547227"/>
          </a:xfrm>
        </p:spPr>
        <p:txBody>
          <a:bodyPr>
            <a:normAutofit fontScale="92500" lnSpcReduction="20000"/>
          </a:bodyPr>
          <a:lstStyle/>
          <a:p>
            <a:r>
              <a:rPr lang="en-GB" dirty="0"/>
              <a:t>Is there a </a:t>
            </a:r>
            <a:r>
              <a:rPr lang="en-GB" dirty="0" smtClean="0"/>
              <a:t>dedicated pathway in place for the identification and management / care of patients with ABO?</a:t>
            </a:r>
            <a:endParaRPr lang="en-GB" dirty="0"/>
          </a:p>
          <a:p>
            <a:pPr lvl="1"/>
            <a:r>
              <a:rPr lang="en-GB" dirty="0" smtClean="0"/>
              <a:t>Does the pathway include time to CT contrast? Is it audited? </a:t>
            </a:r>
          </a:p>
          <a:p>
            <a:pPr lvl="1"/>
            <a:r>
              <a:rPr lang="en-US" dirty="0" smtClean="0"/>
              <a:t>Are patients with ABO admitted under surgeons? </a:t>
            </a:r>
            <a:endParaRPr lang="en-GB" dirty="0" smtClean="0"/>
          </a:p>
          <a:p>
            <a:pPr marL="0" indent="0">
              <a:buNone/>
            </a:pPr>
            <a:endParaRPr lang="en-GB" dirty="0" smtClean="0"/>
          </a:p>
          <a:p>
            <a:r>
              <a:rPr lang="en-GB" dirty="0" smtClean="0"/>
              <a:t>Is there a system in place to ensure that patients with ABO are assessed for hydration/ nutrition / frailty needs and for pain management requirements</a:t>
            </a:r>
            <a:endParaRPr lang="en-GB" dirty="0" smtClean="0"/>
          </a:p>
          <a:p>
            <a:pPr marL="0" indent="0">
              <a:buNone/>
            </a:pPr>
            <a:endParaRPr lang="en-GB" dirty="0" smtClean="0"/>
          </a:p>
          <a:p>
            <a:r>
              <a:rPr lang="en-GB" dirty="0"/>
              <a:t>Is there a robust system in place </a:t>
            </a:r>
            <a:r>
              <a:rPr lang="en-GB" dirty="0" smtClean="0"/>
              <a:t>assess the risk of surgery for acutely admitted patients?</a:t>
            </a:r>
          </a:p>
          <a:p>
            <a:r>
              <a:rPr lang="en-US" dirty="0" smtClean="0"/>
              <a:t>And to </a:t>
            </a:r>
            <a:r>
              <a:rPr lang="en-US" dirty="0" err="1" smtClean="0"/>
              <a:t>prioritise</a:t>
            </a:r>
            <a:r>
              <a:rPr lang="en-US" dirty="0" smtClean="0"/>
              <a:t> emergency surgery</a:t>
            </a:r>
            <a:endParaRPr lang="en-GB" dirty="0" smtClean="0"/>
          </a:p>
          <a:p>
            <a:endParaRPr lang="en-US" dirty="0"/>
          </a:p>
          <a:p>
            <a:pPr marL="0" indent="0">
              <a:buNone/>
            </a:pPr>
            <a:r>
              <a:rPr lang="en-GB" dirty="0"/>
              <a:t/>
            </a:r>
            <a:br>
              <a:rPr lang="en-GB" dirty="0"/>
            </a:br>
            <a:endParaRPr lang="en-GB" dirty="0"/>
          </a:p>
        </p:txBody>
      </p:sp>
    </p:spTree>
    <p:extLst>
      <p:ext uri="{BB962C8B-B14F-4D97-AF65-F5344CB8AC3E}">
        <p14:creationId xmlns:p14="http://schemas.microsoft.com/office/powerpoint/2010/main" val="338529040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050" y="813361"/>
            <a:ext cx="7886700" cy="1325563"/>
          </a:xfrm>
          <a:solidFill>
            <a:srgbClr val="FE612A"/>
          </a:solidFill>
        </p:spPr>
        <p:txBody>
          <a:bodyPr/>
          <a:lstStyle/>
          <a:p>
            <a:pPr algn="ctr"/>
            <a:r>
              <a:rPr lang="en-US" b="1" dirty="0" smtClean="0">
                <a:solidFill>
                  <a:schemeClr val="bg1"/>
                </a:solidFill>
              </a:rPr>
              <a:t>Delay in Transit</a:t>
            </a:r>
            <a:endParaRPr lang="en-GB" b="1" dirty="0">
              <a:solidFill>
                <a:schemeClr val="bg1"/>
              </a:solidFill>
            </a:endParaRPr>
          </a:p>
        </p:txBody>
      </p:sp>
      <p:sp>
        <p:nvSpPr>
          <p:cNvPr id="3" name="Content Placeholder 2"/>
          <p:cNvSpPr>
            <a:spLocks noGrp="1"/>
          </p:cNvSpPr>
          <p:nvPr>
            <p:ph idx="1"/>
          </p:nvPr>
        </p:nvSpPr>
        <p:spPr>
          <a:xfrm>
            <a:off x="628650" y="2635624"/>
            <a:ext cx="7886700" cy="2259106"/>
          </a:xfrm>
        </p:spPr>
        <p:txBody>
          <a:bodyPr>
            <a:normAutofit/>
          </a:bodyPr>
          <a:lstStyle/>
          <a:p>
            <a:pPr marL="0" indent="0" algn="ctr">
              <a:buNone/>
            </a:pPr>
            <a:r>
              <a:rPr lang="en-GB" sz="3200" dirty="0" smtClean="0"/>
              <a:t>Full report, summary and implementation tools are be found at</a:t>
            </a:r>
          </a:p>
          <a:p>
            <a:pPr marL="0" indent="0" algn="ctr">
              <a:buNone/>
            </a:pPr>
            <a:r>
              <a:rPr lang="en-GB" sz="3200" dirty="0" smtClean="0">
                <a:hlinkClick r:id="rId3"/>
              </a:rPr>
              <a:t>www.ncepod.org.uk/2020abo.html</a:t>
            </a:r>
            <a:r>
              <a:rPr lang="en-GB" sz="3200" dirty="0" smtClean="0"/>
              <a:t> </a:t>
            </a:r>
            <a:endParaRPr lang="en-GB" sz="3200" dirty="0"/>
          </a:p>
        </p:txBody>
      </p:sp>
    </p:spTree>
    <p:extLst>
      <p:ext uri="{BB962C8B-B14F-4D97-AF65-F5344CB8AC3E}">
        <p14:creationId xmlns:p14="http://schemas.microsoft.com/office/powerpoint/2010/main" val="12075317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Study sample</a:t>
            </a:r>
            <a:endParaRPr lang="en-GB" sz="3200" dirty="0">
              <a:solidFill>
                <a:schemeClr val="bg1"/>
              </a:solidFill>
            </a:endParaRPr>
          </a:p>
        </p:txBody>
      </p:sp>
      <p:pic>
        <p:nvPicPr>
          <p:cNvPr id="3" name="Picture 2"/>
          <p:cNvPicPr>
            <a:picLocks noChangeAspect="1"/>
          </p:cNvPicPr>
          <p:nvPr/>
        </p:nvPicPr>
        <p:blipFill>
          <a:blip r:embed="rId3"/>
          <a:stretch>
            <a:fillRect/>
          </a:stretch>
        </p:blipFill>
        <p:spPr>
          <a:xfrm>
            <a:off x="2459680" y="1253067"/>
            <a:ext cx="4224639" cy="4622237"/>
          </a:xfrm>
          <a:prstGeom prst="rect">
            <a:avLst/>
          </a:prstGeom>
        </p:spPr>
      </p:pic>
    </p:spTree>
    <p:extLst>
      <p:ext uri="{BB962C8B-B14F-4D97-AF65-F5344CB8AC3E}">
        <p14:creationId xmlns:p14="http://schemas.microsoft.com/office/powerpoint/2010/main" val="17082256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Overall assessment of care</a:t>
            </a:r>
            <a:endParaRPr lang="en-GB" sz="3200" dirty="0">
              <a:solidFill>
                <a:schemeClr val="bg1"/>
              </a:solidFill>
            </a:endParaRPr>
          </a:p>
        </p:txBody>
      </p:sp>
      <p:sp>
        <p:nvSpPr>
          <p:cNvPr id="4" name="TextBox 3"/>
          <p:cNvSpPr txBox="1"/>
          <p:nvPr/>
        </p:nvSpPr>
        <p:spPr>
          <a:xfrm>
            <a:off x="2841744" y="5444638"/>
            <a:ext cx="5257800" cy="369332"/>
          </a:xfrm>
          <a:prstGeom prst="rect">
            <a:avLst/>
          </a:prstGeom>
          <a:noFill/>
        </p:spPr>
        <p:txBody>
          <a:bodyPr wrap="square" rtlCol="0">
            <a:spAutoFit/>
          </a:bodyPr>
          <a:lstStyle/>
          <a:p>
            <a:r>
              <a:rPr lang="en-US" dirty="0" smtClean="0"/>
              <a:t>Figure 10.2 Overall assessment of care</a:t>
            </a:r>
            <a:endParaRPr lang="en-GB" dirty="0"/>
          </a:p>
        </p:txBody>
      </p:sp>
      <p:pic>
        <p:nvPicPr>
          <p:cNvPr id="6" name="Picture 5"/>
          <p:cNvPicPr>
            <a:picLocks noChangeAspect="1"/>
          </p:cNvPicPr>
          <p:nvPr/>
        </p:nvPicPr>
        <p:blipFill>
          <a:blip r:embed="rId3"/>
          <a:stretch>
            <a:fillRect/>
          </a:stretch>
        </p:blipFill>
        <p:spPr>
          <a:xfrm>
            <a:off x="759448" y="1159983"/>
            <a:ext cx="7837908" cy="4013596"/>
          </a:xfrm>
          <a:prstGeom prst="rect">
            <a:avLst/>
          </a:prstGeom>
        </p:spPr>
      </p:pic>
    </p:spTree>
    <p:extLst>
      <p:ext uri="{BB962C8B-B14F-4D97-AF65-F5344CB8AC3E}">
        <p14:creationId xmlns:p14="http://schemas.microsoft.com/office/powerpoint/2010/main" val="18394459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166245"/>
            <a:ext cx="7886700" cy="4351338"/>
          </a:xfrm>
        </p:spPr>
        <p:txBody>
          <a:bodyPr>
            <a:noAutofit/>
          </a:bodyPr>
          <a:lstStyle/>
          <a:p>
            <a:r>
              <a:rPr lang="en-US" dirty="0" smtClean="0"/>
              <a:t>There </a:t>
            </a:r>
            <a:r>
              <a:rPr lang="en-US" dirty="0"/>
              <a:t>were </a:t>
            </a:r>
            <a:r>
              <a:rPr lang="en-US" dirty="0" smtClean="0"/>
              <a:t>significant delays </a:t>
            </a:r>
            <a:r>
              <a:rPr lang="en-US" dirty="0"/>
              <a:t>in the pathway of care for this group of </a:t>
            </a:r>
            <a:r>
              <a:rPr lang="en-US" dirty="0" smtClean="0"/>
              <a:t>patients, from </a:t>
            </a:r>
            <a:r>
              <a:rPr lang="en-US" dirty="0"/>
              <a:t>requesting imaging, diagnosis, decision-making </a:t>
            </a:r>
            <a:r>
              <a:rPr lang="en-US" dirty="0" smtClean="0"/>
              <a:t>and availability </a:t>
            </a:r>
            <a:r>
              <a:rPr lang="en-US" dirty="0"/>
              <a:t>of an operating theatre</a:t>
            </a:r>
            <a:r>
              <a:rPr lang="en-US" dirty="0" smtClean="0"/>
              <a:t>.</a:t>
            </a:r>
          </a:p>
          <a:p>
            <a:endParaRPr lang="en-US" dirty="0" smtClean="0"/>
          </a:p>
          <a:p>
            <a:r>
              <a:rPr lang="en-US" dirty="0" smtClean="0"/>
              <a:t>There was room for improvement in the assessment/ management of:</a:t>
            </a:r>
          </a:p>
          <a:p>
            <a:pPr lvl="1"/>
            <a:r>
              <a:rPr lang="en-US" dirty="0" smtClean="0"/>
              <a:t>Pain</a:t>
            </a:r>
          </a:p>
          <a:p>
            <a:pPr lvl="1"/>
            <a:r>
              <a:rPr lang="en-US" dirty="0" smtClean="0"/>
              <a:t>AKI</a:t>
            </a:r>
          </a:p>
          <a:p>
            <a:pPr lvl="1"/>
            <a:r>
              <a:rPr lang="en-US" dirty="0" smtClean="0"/>
              <a:t>Nutrition</a:t>
            </a:r>
          </a:p>
          <a:p>
            <a:pPr lvl="1"/>
            <a:r>
              <a:rPr lang="en-US" dirty="0" smtClean="0"/>
              <a:t>Frailty </a:t>
            </a:r>
          </a:p>
          <a:p>
            <a:pPr lvl="1"/>
            <a:r>
              <a:rPr lang="en-US" dirty="0" smtClean="0"/>
              <a:t>Risk for surgery</a:t>
            </a:r>
          </a:p>
          <a:p>
            <a:pPr marL="0" indent="0">
              <a:buNone/>
            </a:pPr>
            <a:endParaRPr lang="en-US" dirty="0" smtClean="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Key messages (1)</a:t>
            </a:r>
            <a:endParaRPr lang="en-GB" sz="3200" dirty="0">
              <a:solidFill>
                <a:schemeClr val="bg1"/>
              </a:solidFill>
            </a:endParaRPr>
          </a:p>
        </p:txBody>
      </p:sp>
    </p:spTree>
    <p:extLst>
      <p:ext uri="{BB962C8B-B14F-4D97-AF65-F5344CB8AC3E}">
        <p14:creationId xmlns:p14="http://schemas.microsoft.com/office/powerpoint/2010/main" val="34174921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3660" y="1092967"/>
            <a:ext cx="7568866" cy="4311066"/>
          </a:xfrm>
        </p:spPr>
        <p:txBody>
          <a:bodyPr>
            <a:normAutofit/>
          </a:bodyPr>
          <a:lstStyle/>
          <a:p>
            <a:r>
              <a:rPr lang="en-US" dirty="0" smtClean="0"/>
              <a:t>CT with IV contrast was more useful in making a definitive diagnosis and in influencing decision-making than Abdominal X-Ray</a:t>
            </a:r>
          </a:p>
          <a:p>
            <a:endParaRPr lang="en-US" dirty="0"/>
          </a:p>
          <a:p>
            <a:r>
              <a:rPr lang="en-US" dirty="0" smtClean="0"/>
              <a:t>There </a:t>
            </a:r>
            <a:r>
              <a:rPr lang="en-US" dirty="0" smtClean="0"/>
              <a:t>were fewer delays in the pathway for patients who had t</a:t>
            </a:r>
            <a:r>
              <a:rPr lang="en-US" dirty="0" smtClean="0"/>
              <a:t>heir </a:t>
            </a:r>
            <a:r>
              <a:rPr lang="en-US" dirty="0" smtClean="0"/>
              <a:t>care managed using a specific pathway for Acute Bowel Obstruction</a:t>
            </a:r>
          </a:p>
          <a:p>
            <a:endParaRPr lang="en-US" dirty="0"/>
          </a:p>
          <a:p>
            <a:endParaRPr lang="en-US" dirty="0"/>
          </a:p>
          <a:p>
            <a:endParaRPr lang="en-US" dirty="0" smtClean="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Key messages (2)</a:t>
            </a:r>
            <a:endParaRPr lang="en-GB" sz="3200" dirty="0">
              <a:solidFill>
                <a:schemeClr val="bg1"/>
              </a:solidFill>
            </a:endParaRPr>
          </a:p>
        </p:txBody>
      </p:sp>
    </p:spTree>
    <p:extLst>
      <p:ext uri="{BB962C8B-B14F-4D97-AF65-F5344CB8AC3E}">
        <p14:creationId xmlns:p14="http://schemas.microsoft.com/office/powerpoint/2010/main" val="30337214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2863" y="1225215"/>
            <a:ext cx="7788365" cy="4857751"/>
          </a:xfrm>
        </p:spPr>
        <p:txBody>
          <a:bodyPr vert="horz" lIns="91440" tIns="45720" rIns="91440" bIns="45720" rtlCol="0">
            <a:normAutofit/>
          </a:bodyPr>
          <a:lstStyle/>
          <a:p>
            <a:pPr marL="0" indent="0">
              <a:buNone/>
            </a:pPr>
            <a:r>
              <a:rPr lang="en-US" dirty="0"/>
              <a:t>Undertake a CT scan with </a:t>
            </a:r>
            <a:r>
              <a:rPr lang="en-US" dirty="0" smtClean="0"/>
              <a:t>intravenous contrast </a:t>
            </a:r>
            <a:r>
              <a:rPr lang="en-US" dirty="0"/>
              <a:t>promptly, as the definitive </a:t>
            </a:r>
            <a:r>
              <a:rPr lang="en-US" dirty="0" smtClean="0"/>
              <a:t>method of </a:t>
            </a:r>
            <a:r>
              <a:rPr lang="en-US" dirty="0"/>
              <a:t>imaging* for patients presenting </a:t>
            </a:r>
            <a:r>
              <a:rPr lang="en-US" dirty="0" smtClean="0"/>
              <a:t>with </a:t>
            </a:r>
            <a:r>
              <a:rPr lang="en-GB" dirty="0" smtClean="0"/>
              <a:t>suspected </a:t>
            </a:r>
            <a:r>
              <a:rPr lang="en-GB" dirty="0"/>
              <a:t>acute bowel obstruction. </a:t>
            </a:r>
            <a:r>
              <a:rPr lang="en-GB" dirty="0" smtClean="0"/>
              <a:t>Prompt </a:t>
            </a:r>
            <a:r>
              <a:rPr lang="en-US" dirty="0" smtClean="0"/>
              <a:t>radiological </a:t>
            </a:r>
            <a:r>
              <a:rPr lang="en-US" dirty="0"/>
              <a:t>diagnosis will help </a:t>
            </a:r>
            <a:r>
              <a:rPr lang="en-US" dirty="0" smtClean="0"/>
              <a:t>ensure admission </a:t>
            </a:r>
            <a:r>
              <a:rPr lang="en-US" dirty="0"/>
              <a:t>to the correct specialty, so </a:t>
            </a:r>
            <a:r>
              <a:rPr lang="en-US" dirty="0" smtClean="0"/>
              <a:t>the time </a:t>
            </a:r>
            <a:r>
              <a:rPr lang="en-US" dirty="0"/>
              <a:t>to CT reporting should be </a:t>
            </a:r>
            <a:r>
              <a:rPr lang="en-US" dirty="0" smtClean="0"/>
              <a:t>audited </a:t>
            </a:r>
            <a:r>
              <a:rPr lang="en-GB" dirty="0" smtClean="0"/>
              <a:t>locally</a:t>
            </a:r>
            <a:r>
              <a:rPr lang="en-GB" dirty="0"/>
              <a:t>.</a:t>
            </a:r>
            <a:r>
              <a:rPr lang="en-US" sz="2400" dirty="0"/>
              <a:t/>
            </a:r>
            <a:br>
              <a:rPr lang="en-US" sz="2400" dirty="0"/>
            </a:br>
            <a:r>
              <a:rPr lang="en-US" sz="2400" dirty="0" smtClean="0"/>
              <a:t>.</a:t>
            </a:r>
            <a:endParaRPr lang="en-US" sz="2400" i="1" dirty="0" smtClean="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Recommendation 1</a:t>
            </a:r>
            <a:endParaRPr lang="en-GB" sz="3200" dirty="0">
              <a:solidFill>
                <a:schemeClr val="bg1"/>
              </a:solidFill>
            </a:endParaRPr>
          </a:p>
        </p:txBody>
      </p:sp>
    </p:spTree>
    <p:extLst>
      <p:ext uri="{BB962C8B-B14F-4D97-AF65-F5344CB8AC3E}">
        <p14:creationId xmlns:p14="http://schemas.microsoft.com/office/powerpoint/2010/main" val="13340850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2864" y="1299410"/>
            <a:ext cx="7154231" cy="4783555"/>
          </a:xfrm>
        </p:spPr>
        <p:txBody>
          <a:bodyPr vert="horz" lIns="91440" tIns="45720" rIns="91440" bIns="45720" rtlCol="0">
            <a:normAutofit fontScale="92500" lnSpcReduction="10000"/>
          </a:bodyPr>
          <a:lstStyle/>
          <a:p>
            <a:r>
              <a:rPr lang="en-US" dirty="0"/>
              <a:t>There were delays in imaging in 57/276 (20.7</a:t>
            </a:r>
            <a:r>
              <a:rPr lang="en-US" dirty="0" smtClean="0"/>
              <a:t>%) </a:t>
            </a:r>
            <a:r>
              <a:rPr lang="en-GB" dirty="0" smtClean="0"/>
              <a:t>of </a:t>
            </a:r>
            <a:r>
              <a:rPr lang="en-GB" dirty="0"/>
              <a:t>the cases </a:t>
            </a:r>
            <a:r>
              <a:rPr lang="en-GB" dirty="0" smtClean="0"/>
              <a:t>reviewed</a:t>
            </a:r>
          </a:p>
          <a:p>
            <a:endParaRPr lang="en-GB" dirty="0" smtClean="0"/>
          </a:p>
          <a:p>
            <a:r>
              <a:rPr lang="en-US" dirty="0" smtClean="0"/>
              <a:t>CT </a:t>
            </a:r>
            <a:r>
              <a:rPr lang="en-US" dirty="0"/>
              <a:t>with IV contrast was sufficient to </a:t>
            </a:r>
            <a:r>
              <a:rPr lang="en-US" dirty="0" smtClean="0"/>
              <a:t>diagnose </a:t>
            </a:r>
            <a:r>
              <a:rPr lang="en-GB" dirty="0" smtClean="0"/>
              <a:t>acute </a:t>
            </a:r>
            <a:r>
              <a:rPr lang="en-GB" dirty="0"/>
              <a:t>bowel obstruction in 427/479 (89.1%) </a:t>
            </a:r>
            <a:r>
              <a:rPr lang="en-GB" dirty="0" smtClean="0"/>
              <a:t>patients </a:t>
            </a:r>
            <a:r>
              <a:rPr lang="en-US" dirty="0" smtClean="0"/>
              <a:t>whereas </a:t>
            </a:r>
            <a:r>
              <a:rPr lang="en-US" dirty="0"/>
              <a:t>abdominal X-ray was sufficient to </a:t>
            </a:r>
            <a:r>
              <a:rPr lang="en-US" dirty="0" smtClean="0"/>
              <a:t>diagnose </a:t>
            </a:r>
            <a:r>
              <a:rPr lang="en-GB" dirty="0" smtClean="0"/>
              <a:t>acute </a:t>
            </a:r>
            <a:r>
              <a:rPr lang="en-GB" dirty="0"/>
              <a:t>bowel obstruction in 132/411 (32.1</a:t>
            </a:r>
            <a:r>
              <a:rPr lang="en-GB" dirty="0" smtClean="0"/>
              <a:t>%) </a:t>
            </a:r>
          </a:p>
          <a:p>
            <a:endParaRPr lang="en-US" dirty="0" smtClean="0"/>
          </a:p>
          <a:p>
            <a:r>
              <a:rPr lang="en-US" dirty="0" smtClean="0"/>
              <a:t>CT </a:t>
            </a:r>
            <a:r>
              <a:rPr lang="en-US" dirty="0"/>
              <a:t>with IV contrast affected subsequent </a:t>
            </a:r>
            <a:r>
              <a:rPr lang="en-US" dirty="0" smtClean="0"/>
              <a:t>decision-making</a:t>
            </a:r>
            <a:r>
              <a:rPr lang="en-US" dirty="0"/>
              <a:t> </a:t>
            </a:r>
            <a:r>
              <a:rPr lang="en-US" dirty="0" smtClean="0"/>
              <a:t> in </a:t>
            </a:r>
            <a:r>
              <a:rPr lang="en-US" dirty="0"/>
              <a:t>the management of acute bowel </a:t>
            </a:r>
            <a:r>
              <a:rPr lang="en-US" dirty="0" smtClean="0"/>
              <a:t>obstruction in </a:t>
            </a:r>
            <a:r>
              <a:rPr lang="en-US" dirty="0"/>
              <a:t>456/484 (94.2%) patients and abdominal X-ray </a:t>
            </a:r>
            <a:r>
              <a:rPr lang="en-US" dirty="0" smtClean="0"/>
              <a:t>in </a:t>
            </a:r>
            <a:r>
              <a:rPr lang="en-GB" dirty="0" smtClean="0"/>
              <a:t>266/411 </a:t>
            </a:r>
            <a:r>
              <a:rPr lang="en-GB" dirty="0"/>
              <a:t>(64.7%) patients</a:t>
            </a:r>
            <a:endParaRPr lang="en-US" i="1" dirty="0" smtClean="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Recommendation 1 – Key  findings</a:t>
            </a:r>
            <a:endParaRPr lang="en-GB" sz="3200" dirty="0">
              <a:solidFill>
                <a:schemeClr val="bg1"/>
              </a:solidFill>
            </a:endParaRPr>
          </a:p>
        </p:txBody>
      </p:sp>
    </p:spTree>
    <p:extLst>
      <p:ext uri="{BB962C8B-B14F-4D97-AF65-F5344CB8AC3E}">
        <p14:creationId xmlns:p14="http://schemas.microsoft.com/office/powerpoint/2010/main" val="36533112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incipal recs slides template" id="{CB8BDE20-EA9F-48C0-BCF7-295D17BAEA15}" vid="{7620A22F-C2F8-4A2E-89E9-8650385E8B4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Principal recs slides template</Template>
  <TotalTime>734</TotalTime>
  <Words>2634</Words>
  <Application>Microsoft Office PowerPoint</Application>
  <PresentationFormat>On-screen Show (4:3)</PresentationFormat>
  <Paragraphs>295</Paragraphs>
  <Slides>32</Slides>
  <Notes>32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Calibri</vt:lpstr>
      <vt:lpstr>Calibri Light</vt:lpstr>
      <vt:lpstr>Humanist777BT-BoldB</vt:lpstr>
      <vt:lpstr>Office Theme</vt:lpstr>
      <vt:lpstr>Delay in Transit  A review of the quality of care provided to patients aged over 16 years with a diagnosis of acute bowel obstruction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Discussion</vt:lpstr>
      <vt:lpstr>Delay in Transit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Know the score  A review of the quality of care provided to patients aged over 16 years with a new diagnosis of pulmonary embolism.</dc:title>
  <dc:creator>D'Marieanne Koomson</dc:creator>
  <cp:lastModifiedBy>Hannah Shotton</cp:lastModifiedBy>
  <cp:revision>40</cp:revision>
  <cp:lastPrinted>2018-08-13T16:26:21Z</cp:lastPrinted>
  <dcterms:created xsi:type="dcterms:W3CDTF">2019-09-26T15:44:55Z</dcterms:created>
  <dcterms:modified xsi:type="dcterms:W3CDTF">2020-01-07T15:20:01Z</dcterms:modified>
</cp:coreProperties>
</file>